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314" r:id="rId2"/>
    <p:sldId id="317" r:id="rId3"/>
    <p:sldId id="808" r:id="rId4"/>
    <p:sldId id="818" r:id="rId5"/>
    <p:sldId id="771" r:id="rId6"/>
    <p:sldId id="409" r:id="rId7"/>
    <p:sldId id="780" r:id="rId8"/>
    <p:sldId id="819" r:id="rId9"/>
    <p:sldId id="796" r:id="rId10"/>
    <p:sldId id="822" r:id="rId11"/>
    <p:sldId id="820" r:id="rId12"/>
    <p:sldId id="823" r:id="rId13"/>
    <p:sldId id="824" r:id="rId14"/>
    <p:sldId id="826" r:id="rId15"/>
    <p:sldId id="412" r:id="rId16"/>
    <p:sldId id="827" r:id="rId17"/>
  </p:sldIdLst>
  <p:sldSz cx="18288000" cy="10287000"/>
  <p:notesSz cx="7010400" cy="92964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FF0000"/>
    <a:srgbClr val="E37122"/>
    <a:srgbClr val="E05E5E"/>
    <a:srgbClr val="F7B718"/>
    <a:srgbClr val="FAC611"/>
    <a:srgbClr val="6E829D"/>
    <a:srgbClr val="EE9519"/>
    <a:srgbClr val="F7941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 autoAdjust="0"/>
    <p:restoredTop sz="65506" autoAdjust="0"/>
  </p:normalViewPr>
  <p:slideViewPr>
    <p:cSldViewPr snapToGrid="0">
      <p:cViewPr varScale="1">
        <p:scale>
          <a:sx n="70" d="100"/>
          <a:sy n="70" d="100"/>
        </p:scale>
        <p:origin x="250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203562a48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ADBF7-821C-7682-7C42-B820A1A8C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1B45A-22F1-E6BB-F2EC-6294E0FB5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6D7BD-F59F-3F63-C636-32B645C1F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US" sz="1200" dirty="0"/>
              <a:t>The Finding Your Fit page provides resources to help students think through the college selection process.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indent="-171450"/>
            <a:r>
              <a:rPr lang="en-US" sz="1200" dirty="0">
                <a:solidFill>
                  <a:srgbClr val="FF0000"/>
                </a:solidFill>
              </a:rPr>
              <a:t>It provides information about admissions visits, career fairs, and how to make the most of an in-person campus tour.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000B4-15EF-3CF8-213A-EFDEA2D7F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69DA7-F9B8-4C7E-AB07-2B3E02BB1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0137C08-9D56-F557-925A-03FD1330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97DD0AA7-0D70-D242-67CF-637FCCD4F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 Paying for College section has a wealth of information for students considering college.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E689604D-17BC-6990-E946-9C28F3C90C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11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697BF25-0E66-500A-E6DC-8C90EE13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C91D11A7-51F1-3CA6-DBF7-71CFD143A8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 Cost of College page breaks down the cost of attendance at public technical colleges and universities.</a:t>
            </a:r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35559D2D-6656-B456-4015-B32489F3E4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48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2AA4D80-D876-CABE-C2A8-B57F0019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DD2CA91D-F7D0-327F-5CC5-A2AACABF1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 Financial Aid section provides a simplified explanation of financial aid options available to students.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As well as provides answers to common financial aid questions and contacts for college financial offices.</a:t>
            </a:r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408C98DA-7E4C-0F23-D4A0-6CC96EC86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723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F08A-062D-6823-2224-8EA11E68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876C1-F203-8F77-6E48-BE75E95A7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587B5-CE4E-79DE-BA3B-55E6BE834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It also emphasizes the important of Completing the FAFSA your senior year.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It’s important to know that the Free Application for Federal Student Aid (FAFSA) is the key to accessing financial aid.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Students should complete it as soon as possible after it opens October 1.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And the page entitled Completing the FAFSA on ourdakotadreams.com provides the who, what, when and where of FAFSA completion.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Including “how-to” videos recorded by SD non-profit Mapping Your Future.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A7D9-FD75-C82D-4CF9-8A17555E0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69DA7-F9B8-4C7E-AB07-2B3E02BB1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AFCE3D6-1448-FED3-CAF8-2EB5DBFEC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03562a481_0_186:notes">
            <a:extLst>
              <a:ext uri="{FF2B5EF4-FFF2-40B4-BE49-F238E27FC236}">
                <a16:creationId xmlns:a16="http://schemas.microsoft.com/office/drawing/2014/main" id="{C80C69F1-408A-9931-6E0F-7857C91B9E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Paying for College section also outlines scholarship programs that all South Dakota students should be aware of.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Times New Roman" panose="02020603050405020304" pitchFamily="18" charset="0"/>
            </a:endParaRP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</a:rPr>
              <a:t>Such as the SD Opportunity Scholarship that provides up to $7,500 to eligible students. </a:t>
            </a:r>
            <a:r>
              <a:rPr lang="en-US" sz="1000" i="1" dirty="0">
                <a:effectLst/>
                <a:latin typeface="Times New Roman" panose="02020603050405020304" pitchFamily="18" charset="0"/>
              </a:rPr>
              <a:t>(Find new, student-friendly SDOS webpage by clicking the button under the SD Opportunity Scholarship tab)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</a:rPr>
              <a:t>Students should also be aware of SD Statewide Scholarship Bulletin Board on ourdakotadreams.com to find scholarship opportunities available to them.</a:t>
            </a:r>
          </a:p>
        </p:txBody>
      </p:sp>
      <p:sp>
        <p:nvSpPr>
          <p:cNvPr id="124" name="Google Shape;124;g1203562a481_0_186:notes">
            <a:extLst>
              <a:ext uri="{FF2B5EF4-FFF2-40B4-BE49-F238E27FC236}">
                <a16:creationId xmlns:a16="http://schemas.microsoft.com/office/drawing/2014/main" id="{F0AE26A6-64EC-164E-D1FA-A5AA75719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691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55319FD-3450-9151-90C2-B4495F4E9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8AE002A5-1982-2492-491D-B686A87526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Find all this – and much more – at ourdakotadreams.com.</a:t>
            </a:r>
            <a:endParaRPr dirty="0"/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08AF4EC0-127A-F9DC-B576-CA61E550D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64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967BA97E-695E-1D72-401C-A2A136A2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03562a481_0_186:notes">
            <a:extLst>
              <a:ext uri="{FF2B5EF4-FFF2-40B4-BE49-F238E27FC236}">
                <a16:creationId xmlns:a16="http://schemas.microsoft.com/office/drawing/2014/main" id="{4FE8FA7F-889B-6430-A319-374D23946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9415" indent="-349415" algn="just">
              <a:buFont typeface="Symbol" panose="05050102010706020507" pitchFamily="18" charset="2"/>
              <a:buChar char="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 Dakota Dreams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strives to be the premier source for college prep information in SD for students, families and their advisors.</a:t>
            </a:r>
          </a:p>
          <a:p>
            <a:pPr marL="349415" indent="-349415" algn="just">
              <a:buFont typeface="Symbol" panose="05050102010706020507" pitchFamily="18" charset="2"/>
              <a:buChar char="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9415" indent="-349415" algn="just">
              <a:buFont typeface="Symbol" panose="05050102010706020507" pitchFamily="18" charset="2"/>
              <a:buChar char="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Effort is led by a coalition of stakeholders including:</a:t>
            </a:r>
          </a:p>
          <a:p>
            <a:pPr marL="6286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kern="100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SD Board of Regents &amp; public universities</a:t>
            </a:r>
          </a:p>
          <a:p>
            <a:pPr marL="6286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kern="100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SD technical colleges</a:t>
            </a:r>
          </a:p>
          <a:p>
            <a:pPr marL="6286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kern="100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SD Dept. of Education</a:t>
            </a:r>
          </a:p>
          <a:p>
            <a:pPr marL="6286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kern="100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SD Dept. of Labor &amp; Regulation</a:t>
            </a:r>
          </a:p>
          <a:p>
            <a:pPr marL="6286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i="0" u="none" strike="noStrike" kern="100" cap="none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Mapping Your Future</a:t>
            </a:r>
          </a:p>
          <a:p>
            <a:pPr marL="349415" indent="-349415" algn="just">
              <a:buFont typeface="Symbol" panose="05050102010706020507" pitchFamily="18" charset="2"/>
              <a:buChar char="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9415" marR="0" indent="-349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/>
                <a:sym typeface="Arial"/>
              </a:rPr>
              <a:t>At a high level, ODD does three things:</a:t>
            </a:r>
          </a:p>
          <a:p>
            <a:pPr marL="685800" marR="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Features grant programming &amp; college prep initiatives </a:t>
            </a:r>
          </a:p>
          <a:p>
            <a:pPr marL="685800" marR="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Leads communication campaigns (promoting efforts such as the free college app period, FAFSA completion)</a:t>
            </a:r>
          </a:p>
          <a:p>
            <a:pPr marL="685800" marR="0" lvl="1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Provides website resources on ourdakotadreams.com</a:t>
            </a:r>
          </a:p>
          <a:p>
            <a:pPr marL="349415" indent="-349415" algn="just">
              <a:buFont typeface="Symbol" panose="05050102010706020507" pitchFamily="18" charset="2"/>
              <a:buChar char="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9415" marR="0" indent="-349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/>
                <a:sym typeface="Arial"/>
              </a:rPr>
              <a:t>The homepage of ourdakotadreams.com is shown on the screen.</a:t>
            </a:r>
          </a:p>
          <a:p>
            <a:pPr marL="349415" marR="0" indent="-349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endParaRPr lang="en-US" sz="1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9415" marR="0" indent="-3494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/>
                <a:sym typeface="Arial"/>
              </a:rPr>
              <a:t>Navigate website by either selecting:</a:t>
            </a:r>
          </a:p>
          <a:p>
            <a:pPr marL="628650" marR="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Audience type:</a:t>
            </a:r>
          </a:p>
          <a:p>
            <a:pPr marL="1085850" marR="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K-12 Students</a:t>
            </a:r>
          </a:p>
          <a:p>
            <a:pPr marL="1085850" marR="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Incoming College Students</a:t>
            </a:r>
          </a:p>
          <a:p>
            <a:pPr marL="1085850" marR="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Educator</a:t>
            </a:r>
          </a:p>
          <a:p>
            <a:pPr marL="628650" marR="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action:</a:t>
            </a:r>
          </a:p>
          <a:p>
            <a:pPr marL="1085850" marR="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Exploring Colleges</a:t>
            </a:r>
          </a:p>
          <a:p>
            <a:pPr marL="1085850" marR="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Paying for College</a:t>
            </a:r>
          </a:p>
        </p:txBody>
      </p:sp>
      <p:sp>
        <p:nvSpPr>
          <p:cNvPr id="124" name="Google Shape;124;g1203562a481_0_186:notes">
            <a:extLst>
              <a:ext uri="{FF2B5EF4-FFF2-40B4-BE49-F238E27FC236}">
                <a16:creationId xmlns:a16="http://schemas.microsoft.com/office/drawing/2014/main" id="{40A3C53F-F99B-4E93-AFCF-620393434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5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FA116A4-5A91-F9B5-C4AF-0C49455C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929E4B9F-4DFD-B635-50D6-AC9EC6479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There are a few sections of the website we’d like to highlight today.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 first is the K-12 Students section.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While I’m not going to go into detail about every item under this headers, each have value, so I encourage you to explore.</a:t>
            </a:r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084F8FF2-F7C0-13F0-7756-D92522440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32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5178C7F-E4AB-C7CC-A2FC-D82C46A6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38CC5BDB-4789-DB7A-3CFD-65841EB7A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A good place to start on ourdakotadreams.com are with the year-by-year College Prep Checklists.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These checklists aim to keep students on-track and thinking strategically about how to prepare for college while saving time and money in the process. </a:t>
            </a:r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50EA0333-6CC7-8CF2-0CF0-24C5595CA1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14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32B9-2D02-CA54-A32C-DAC72BD0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0D7D2-A459-AE9E-5925-CAE5125D8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864CF-F31F-DBCB-3B76-C5FD40751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US" sz="1200" dirty="0"/>
              <a:t>Students can find High School Dual Enrollment information on the K-12 Students section of the website.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indent="-171450"/>
            <a:r>
              <a:rPr lang="en-US" sz="1200" dirty="0">
                <a:solidFill>
                  <a:srgbClr val="FF0000"/>
                </a:solidFill>
              </a:rPr>
              <a:t>This webpage outlines the discounted High School Dual Credit program students can use to earn high school units and college credits simultaneously…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indent="-171450"/>
            <a:r>
              <a:rPr lang="en-US" sz="1200" dirty="0">
                <a:solidFill>
                  <a:srgbClr val="FF0000"/>
                </a:solidFill>
              </a:rPr>
              <a:t>While paying only half of the usual tuition rate for college credits. That a 50% savings!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indent="-171450"/>
            <a:r>
              <a:rPr lang="en-US" sz="1200" dirty="0">
                <a:solidFill>
                  <a:srgbClr val="FF0000"/>
                </a:solidFill>
              </a:rPr>
              <a:t>On this page, you’ll find HSDC course catalog, deadlines and applications.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You can also learn about HSDC Gateway Certificate programs. </a:t>
            </a:r>
          </a:p>
          <a:p>
            <a:pPr marL="171450" indent="-171450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86D9-7692-434B-2033-417834A55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69DA7-F9B8-4C7E-AB07-2B3E02BB1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5812D9F-290E-8744-F061-A908B177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3E58C4FF-10BF-5263-E8E2-74AE0DEF6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FF0000"/>
                </a:solidFill>
              </a:rPr>
              <a:t>Gateway Certificates provide students a meaningful way to explore careers.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171450" indent="-171450"/>
            <a:r>
              <a:rPr lang="en-US" dirty="0"/>
              <a:t>Gateway certs consist of 3-4 HSDE courses designed to help HS students explore career interests in:</a:t>
            </a:r>
          </a:p>
          <a:p>
            <a:pPr marL="628650" lvl="1" indent="-171450"/>
            <a:r>
              <a:rPr lang="en-US" dirty="0"/>
              <a:t>Agriculture</a:t>
            </a:r>
          </a:p>
          <a:p>
            <a:pPr marL="628650" lvl="1" indent="-171450"/>
            <a:r>
              <a:rPr lang="en-US" dirty="0"/>
              <a:t>Architecture &amp; Construction</a:t>
            </a:r>
          </a:p>
          <a:p>
            <a:pPr marL="628650" lvl="1" indent="-171450"/>
            <a:r>
              <a:rPr lang="en-US" dirty="0"/>
              <a:t>Business</a:t>
            </a:r>
          </a:p>
          <a:p>
            <a:pPr marL="628650" lvl="1" indent="-171450"/>
            <a:r>
              <a:rPr lang="en-US" dirty="0"/>
              <a:t>Digital Technology</a:t>
            </a:r>
          </a:p>
          <a:p>
            <a:pPr marL="628650" lvl="1" indent="-171450"/>
            <a:r>
              <a:rPr lang="en-US" dirty="0"/>
              <a:t>Engineering</a:t>
            </a:r>
          </a:p>
          <a:p>
            <a:pPr marL="628650" lvl="1" indent="-171450"/>
            <a:r>
              <a:rPr lang="en-US" dirty="0"/>
              <a:t>Health Sciences</a:t>
            </a:r>
          </a:p>
          <a:p>
            <a:pPr marL="628650" lvl="1" indent="-171450"/>
            <a:r>
              <a:rPr lang="en-US" dirty="0"/>
              <a:t>STEM</a:t>
            </a:r>
          </a:p>
          <a:p>
            <a:pPr marL="628650" lvl="1" indent="-171450"/>
            <a:r>
              <a:rPr lang="en-US" dirty="0"/>
              <a:t>Teacher Education</a:t>
            </a:r>
          </a:p>
          <a:p>
            <a:pPr marL="171450" indent="-171450"/>
            <a:endParaRPr lang="en-US" dirty="0"/>
          </a:p>
          <a:p>
            <a:pPr marL="171450" indent="-171450"/>
            <a:r>
              <a:rPr lang="en-US" dirty="0"/>
              <a:t>These courses are broad enough that if a student decides the gateway certificate career area is not for them, the credits will easily satisfy other general education or elective requirements in another career area. </a:t>
            </a:r>
          </a:p>
          <a:p>
            <a:pPr marL="171450" indent="-171450"/>
            <a:endParaRPr lang="en-US" dirty="0"/>
          </a:p>
          <a:p>
            <a:pPr marL="171450" indent="-171450"/>
            <a:r>
              <a:rPr lang="en-US" dirty="0"/>
              <a:t>Students are not required to complete the Gateway Certificate courses through HSDC – they can continue satisfying requirements while enrolled at a SD public university. </a:t>
            </a:r>
          </a:p>
          <a:p>
            <a:pPr marL="171450" indent="-171450"/>
            <a:endParaRPr lang="en-US" dirty="0"/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D198A5EE-9A79-6B10-229D-6AC52E136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38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E0F8-4ECE-6BB5-926C-F7DB5264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86274-991B-9ACD-99FE-C55AB6B26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D11DF-6EB4-A7B8-ED63-FC2AC0B7A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US" sz="1200" dirty="0"/>
              <a:t>New Math Pathways Advising Tools can also be found under K-12 students on OurDakotaDreams.com.</a:t>
            </a:r>
          </a:p>
          <a:p>
            <a:pPr marL="171450" indent="-171450"/>
            <a:endParaRPr lang="en-US" sz="1200" dirty="0"/>
          </a:p>
          <a:p>
            <a:pPr marL="171450" indent="-171450"/>
            <a:r>
              <a:rPr lang="en-US" sz="1200" dirty="0"/>
              <a:t>These tools help students identify their likely first-year college math course based on career interests.</a:t>
            </a:r>
          </a:p>
          <a:p>
            <a:pPr marL="171450" indent="-171450"/>
            <a:endParaRPr lang="en-US" sz="1200" dirty="0"/>
          </a:p>
          <a:p>
            <a:pPr marL="171450" indent="-171450"/>
            <a:r>
              <a:rPr lang="en-US" sz="1200" dirty="0"/>
              <a:t>So, if you want to know your </a:t>
            </a:r>
            <a:r>
              <a:rPr lang="en-US" sz="1200" b="1" dirty="0"/>
              <a:t>college math target </a:t>
            </a:r>
            <a:r>
              <a:rPr lang="en-US" sz="1200" dirty="0"/>
              <a:t>– and get recommendations on how to prepare for success – take a look at these math pathway advising tools.</a:t>
            </a:r>
          </a:p>
          <a:p>
            <a:pPr marL="171450" indent="-171450"/>
            <a:endParaRPr lang="en-US" sz="1200" dirty="0"/>
          </a:p>
          <a:p>
            <a:pPr marL="171450" indent="-171450"/>
            <a:r>
              <a:rPr lang="en-US" sz="1200" dirty="0"/>
              <a:t>Recommendations strive to help students be strategic, by</a:t>
            </a:r>
          </a:p>
          <a:p>
            <a:pPr marL="171450" indent="-171450"/>
            <a:endParaRPr lang="en-US" sz="1200" dirty="0"/>
          </a:p>
          <a:p>
            <a:pPr marL="628650" lvl="1" indent="-171450"/>
            <a:r>
              <a:rPr lang="en-US" sz="1200" dirty="0"/>
              <a:t>Suggesting 4 years of high school math </a:t>
            </a:r>
            <a:r>
              <a:rPr lang="en-US" sz="1200" i="1" dirty="0"/>
              <a:t>(statistically, students are more successful in college if they take 4 years of HS math)</a:t>
            </a:r>
          </a:p>
          <a:p>
            <a:pPr marL="628650" lvl="1" indent="-171450"/>
            <a:endParaRPr lang="en-US" sz="1200" dirty="0"/>
          </a:p>
          <a:p>
            <a:pPr marL="628650" lvl="1" indent="-171450"/>
            <a:r>
              <a:rPr lang="en-US" sz="1200" dirty="0"/>
              <a:t>Supporting SD Opportunity Scholarship eligibility </a:t>
            </a:r>
            <a:r>
              <a:rPr lang="en-US" sz="1200" i="1" dirty="0"/>
              <a:t>(this scholarship provides eligible students up to $7,500 for college)</a:t>
            </a:r>
          </a:p>
          <a:p>
            <a:pPr marL="628650" lvl="1" indent="-171450"/>
            <a:endParaRPr lang="en-US" sz="1200" dirty="0"/>
          </a:p>
          <a:p>
            <a:pPr marL="628650" lvl="1" indent="-171450"/>
            <a:r>
              <a:rPr lang="en-US" sz="1200" dirty="0"/>
              <a:t>Recommending HSDC coursework, when possible </a:t>
            </a:r>
            <a:r>
              <a:rPr lang="en-US" sz="1200" i="1" dirty="0"/>
              <a:t>(this saves you time and money)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366D-75A8-1EC2-B57E-6A624DDC2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69DA7-F9B8-4C7E-AB07-2B3E02BB1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8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3ACE086-A604-0260-5A7F-7286BB44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3562a481_0_143:notes">
            <a:extLst>
              <a:ext uri="{FF2B5EF4-FFF2-40B4-BE49-F238E27FC236}">
                <a16:creationId xmlns:a16="http://schemas.microsoft.com/office/drawing/2014/main" id="{D5BA7442-B2DC-C135-D261-352B80E61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The next section I want to highlight is Exploring Colleges.</a:t>
            </a:r>
          </a:p>
        </p:txBody>
      </p:sp>
      <p:sp>
        <p:nvSpPr>
          <p:cNvPr id="82" name="Google Shape;82;g1203562a481_0_143:notes">
            <a:extLst>
              <a:ext uri="{FF2B5EF4-FFF2-40B4-BE49-F238E27FC236}">
                <a16:creationId xmlns:a16="http://schemas.microsoft.com/office/drawing/2014/main" id="{080E9EDE-9CAD-B1EC-5632-6E9147FA8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47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FD86-1907-625B-A5E2-D4FD05695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1D0EC-735F-290A-F11D-14817905F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DAA3B-BB82-8182-562D-5CA831F92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US" sz="1200" dirty="0"/>
              <a:t>The SD Public Colleges &amp; Majors drop down outlines the public technical colleges and universities in South Dakota.</a:t>
            </a:r>
          </a:p>
          <a:p>
            <a:pPr marL="171450" indent="-171450"/>
            <a:endParaRPr lang="en-US" sz="1200" dirty="0"/>
          </a:p>
          <a:p>
            <a:pPr marL="171450" indent="-171450"/>
            <a:r>
              <a:rPr lang="en-US" sz="1200" dirty="0"/>
              <a:t>In addition to location and a link to their website, the page give top ten academic programs at each school.</a:t>
            </a:r>
          </a:p>
          <a:p>
            <a:pPr marL="171450" indent="-171450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65A33-325F-776D-9809-CBA921661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69DA7-F9B8-4C7E-AB07-2B3E02BB1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A128-7E3A-2382-8C50-56292EC2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1FB5-A859-7D87-6A25-6A4A39C9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8875-2550-422B-4602-94922741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709-C382-4BC4-83BF-D19269EE581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CFEA5-0380-375C-3B44-DF78FFF3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7DE6-DC04-0804-5779-7C562334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118-0F1B-4CA3-8D8D-2331825F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5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100" y="-254000"/>
            <a:ext cx="18288000" cy="90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2" name="Google Shape;87;p13">
            <a:extLst>
              <a:ext uri="{FF2B5EF4-FFF2-40B4-BE49-F238E27FC236}">
                <a16:creationId xmlns:a16="http://schemas.microsoft.com/office/drawing/2014/main" id="{2739BCFF-9DEF-71C4-2F54-132E073DCAA0}"/>
              </a:ext>
            </a:extLst>
          </p:cNvPr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14" t="-5620" r="-6326" b="-2698"/>
          <a:stretch/>
        </p:blipFill>
        <p:spPr>
          <a:xfrm>
            <a:off x="5362886" y="1968284"/>
            <a:ext cx="7903664" cy="25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9;p16">
            <a:extLst>
              <a:ext uri="{FF2B5EF4-FFF2-40B4-BE49-F238E27FC236}">
                <a16:creationId xmlns:a16="http://schemas.microsoft.com/office/drawing/2014/main" id="{E3EB9DA8-9F97-E77A-CAF0-251EE87A976C}"/>
              </a:ext>
            </a:extLst>
          </p:cNvPr>
          <p:cNvSpPr txBox="1"/>
          <p:nvPr/>
        </p:nvSpPr>
        <p:spPr>
          <a:xfrm>
            <a:off x="0" y="9225782"/>
            <a:ext cx="18273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dirty="0">
                <a:solidFill>
                  <a:srgbClr val="F8F8F8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ourdakotadreams.com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93ADE-331C-3B6D-CB61-8803A121A704}"/>
              </a:ext>
            </a:extLst>
          </p:cNvPr>
          <p:cNvSpPr/>
          <p:nvPr/>
        </p:nvSpPr>
        <p:spPr>
          <a:xfrm>
            <a:off x="958994" y="5539216"/>
            <a:ext cx="16711448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Dakota Dreams</a:t>
            </a:r>
          </a:p>
          <a:p>
            <a:pPr algn="ctr"/>
            <a:r>
              <a:rPr lang="en-US" sz="5400" b="1" cap="none" spc="0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GUIDE TO COLLEGE &amp; BEYOND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0D225-0431-7E00-F35C-C5AAB959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2638F0-859E-0B0B-4748-EC17ED9B28E9}"/>
              </a:ext>
            </a:extLst>
          </p:cNvPr>
          <p:cNvSpPr>
            <a:spLocks/>
          </p:cNvSpPr>
          <p:nvPr/>
        </p:nvSpPr>
        <p:spPr>
          <a:xfrm>
            <a:off x="4612483" y="7032916"/>
            <a:ext cx="4173017" cy="2392512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F762832-98CA-441A-083A-D191FF411DCB}"/>
              </a:ext>
            </a:extLst>
          </p:cNvPr>
          <p:cNvSpPr>
            <a:spLocks/>
          </p:cNvSpPr>
          <p:nvPr/>
        </p:nvSpPr>
        <p:spPr>
          <a:xfrm>
            <a:off x="9276959" y="7032915"/>
            <a:ext cx="4066393" cy="2361847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8D6486-EDFA-855D-2C12-2C4A44F55943}"/>
              </a:ext>
            </a:extLst>
          </p:cNvPr>
          <p:cNvSpPr>
            <a:spLocks/>
          </p:cNvSpPr>
          <p:nvPr/>
        </p:nvSpPr>
        <p:spPr>
          <a:xfrm>
            <a:off x="13797324" y="7032915"/>
            <a:ext cx="4267319" cy="2335062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BF6A73-4DCD-7D9E-6211-011A5466042D}"/>
              </a:ext>
            </a:extLst>
          </p:cNvPr>
          <p:cNvSpPr>
            <a:spLocks/>
          </p:cNvSpPr>
          <p:nvPr/>
        </p:nvSpPr>
        <p:spPr>
          <a:xfrm>
            <a:off x="161365" y="7032916"/>
            <a:ext cx="4066393" cy="2392511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9F3AC4D0-5C1B-9394-F8F7-4F86F6FC8CDB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212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4;p20">
            <a:extLst>
              <a:ext uri="{FF2B5EF4-FFF2-40B4-BE49-F238E27FC236}">
                <a16:creationId xmlns:a16="http://schemas.microsoft.com/office/drawing/2014/main" id="{010EE607-6726-8A3C-F8FE-FF656AD69587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3526"/>
            <a:ext cx="18288000" cy="71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5E69F8-E21B-7353-6186-81020E8641EC}"/>
              </a:ext>
            </a:extLst>
          </p:cNvPr>
          <p:cNvSpPr/>
          <p:nvPr/>
        </p:nvSpPr>
        <p:spPr>
          <a:xfrm>
            <a:off x="301928" y="7593106"/>
            <a:ext cx="378526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Things to Consider When Searching for a College</a:t>
            </a:r>
            <a:endParaRPr lang="en-US" sz="2800" b="1" cap="none" spc="0" dirty="0">
              <a:ln w="0"/>
              <a:solidFill>
                <a:srgbClr val="7722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0463F-9044-49D0-0385-27E50E3A2FE5}"/>
              </a:ext>
            </a:extLst>
          </p:cNvPr>
          <p:cNvSpPr/>
          <p:nvPr/>
        </p:nvSpPr>
        <p:spPr>
          <a:xfrm>
            <a:off x="4887094" y="7312575"/>
            <a:ext cx="362379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College Admissions Visits to Your High School</a:t>
            </a:r>
            <a:endParaRPr lang="en-US" sz="2800" b="1" cap="none" spc="0" dirty="0">
              <a:ln w="0"/>
              <a:solidFill>
                <a:srgbClr val="7722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2AAAA3-D8EF-37F6-0F4F-226E2F559469}"/>
              </a:ext>
            </a:extLst>
          </p:cNvPr>
          <p:cNvSpPr/>
          <p:nvPr/>
        </p:nvSpPr>
        <p:spPr>
          <a:xfrm>
            <a:off x="9619003" y="7528019"/>
            <a:ext cx="34068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Taking Advantage of College Fairs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4BC711-9001-7912-E680-32FAC36190C8}"/>
              </a:ext>
            </a:extLst>
          </p:cNvPr>
          <p:cNvSpPr/>
          <p:nvPr/>
        </p:nvSpPr>
        <p:spPr>
          <a:xfrm>
            <a:off x="14179746" y="7312575"/>
            <a:ext cx="350247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Campus Tours and Tips to Making the Most of Your Visit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3589B-B362-3940-D0A8-4717DC620230}"/>
              </a:ext>
            </a:extLst>
          </p:cNvPr>
          <p:cNvSpPr txBox="1"/>
          <p:nvPr/>
        </p:nvSpPr>
        <p:spPr>
          <a:xfrm>
            <a:off x="501560" y="9750331"/>
            <a:ext cx="17253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https://ourdakotadreams.com/exploring-colleges/finding-your-fit/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0D2D1-0B5B-F4CC-33D2-1B923900A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26683"/>
            <a:ext cx="18288001" cy="5952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369556-FEC4-3F04-349C-383DAC335EA7}"/>
              </a:ext>
            </a:extLst>
          </p:cNvPr>
          <p:cNvSpPr/>
          <p:nvPr/>
        </p:nvSpPr>
        <p:spPr>
          <a:xfrm>
            <a:off x="596410" y="6178241"/>
            <a:ext cx="7262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AVAILABLE RESOURCES:</a:t>
            </a:r>
            <a:endParaRPr lang="en-US" sz="4400" b="1" cap="none" spc="0" dirty="0">
              <a:ln w="0"/>
              <a:solidFill>
                <a:srgbClr val="7722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9D14342-C4A7-BDA1-09A6-8FCF9958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3D402337-5D5F-15CB-BFD7-EEAF1665E3C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7DD439E6-9E12-4AAC-9F82-7931427C2C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2D260E5B-4F99-03DA-3628-32EB29BB8B0A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22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206ED0-2425-5913-31DF-BABE7F46F555}"/>
              </a:ext>
            </a:extLst>
          </p:cNvPr>
          <p:cNvSpPr txBox="1">
            <a:spLocks/>
          </p:cNvSpPr>
          <p:nvPr/>
        </p:nvSpPr>
        <p:spPr>
          <a:xfrm>
            <a:off x="162122" y="729017"/>
            <a:ext cx="18125878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r>
              <a:rPr lang="en-US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Highlights: Paying for College</a:t>
            </a: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FA1AA-D319-4E6B-1D7F-E7E199E6E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23473"/>
            <a:ext cx="18288000" cy="74155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F94F77-E9B5-A012-DEA8-26FC9D17D80D}"/>
              </a:ext>
            </a:extLst>
          </p:cNvPr>
          <p:cNvSpPr/>
          <p:nvPr/>
        </p:nvSpPr>
        <p:spPr>
          <a:xfrm>
            <a:off x="11918197" y="3600330"/>
            <a:ext cx="4649491" cy="47532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CCC31CA-1CCB-AE51-F4C6-46C276388C3C}"/>
              </a:ext>
            </a:extLst>
          </p:cNvPr>
          <p:cNvSpPr/>
          <p:nvPr/>
        </p:nvSpPr>
        <p:spPr>
          <a:xfrm>
            <a:off x="12274659" y="2665342"/>
            <a:ext cx="2681206" cy="718235"/>
          </a:xfrm>
          <a:prstGeom prst="wedgeRectCallout">
            <a:avLst>
              <a:gd name="adj1" fmla="val -21421"/>
              <a:gd name="adj2" fmla="val 71132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B0FD5-FFCC-C65C-3798-6825D4214CDC}"/>
              </a:ext>
            </a:extLst>
          </p:cNvPr>
          <p:cNvSpPr txBox="1"/>
          <p:nvPr/>
        </p:nvSpPr>
        <p:spPr>
          <a:xfrm>
            <a:off x="8291593" y="9955860"/>
            <a:ext cx="9205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</a:t>
            </a:r>
          </a:p>
        </p:txBody>
      </p:sp>
    </p:spTree>
    <p:extLst>
      <p:ext uri="{BB962C8B-B14F-4D97-AF65-F5344CB8AC3E}">
        <p14:creationId xmlns:p14="http://schemas.microsoft.com/office/powerpoint/2010/main" val="102658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62BF877-0FE7-E15F-7334-8CA055BBA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1AF9D726-5714-2036-8478-4A37B122B70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7C9D1499-1F8B-06B3-8769-2BA5F80633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EEDCB747-9AEE-8471-FD77-58C199E5FA66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22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12841F-7461-DF5F-21BE-E71EE4E82A66}"/>
              </a:ext>
            </a:extLst>
          </p:cNvPr>
          <p:cNvSpPr txBox="1">
            <a:spLocks/>
          </p:cNvSpPr>
          <p:nvPr/>
        </p:nvSpPr>
        <p:spPr>
          <a:xfrm>
            <a:off x="162122" y="729017"/>
            <a:ext cx="18125878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24F39-2979-C3DB-CE35-A689F5691354}"/>
              </a:ext>
            </a:extLst>
          </p:cNvPr>
          <p:cNvSpPr txBox="1"/>
          <p:nvPr/>
        </p:nvSpPr>
        <p:spPr>
          <a:xfrm>
            <a:off x="8291593" y="9955860"/>
            <a:ext cx="9205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https://ourdakotadreams.com/paying-for-college/cost-of-college/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ABB78-9B4B-D54D-90C6-C8307079D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612182"/>
            <a:ext cx="18288002" cy="2324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13C12-2E92-0A29-C1F4-F4611B9D2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28" y="632762"/>
            <a:ext cx="16185794" cy="1629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0D459-2091-EE2E-ED76-EA4DED6A4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328" y="2575255"/>
            <a:ext cx="16315341" cy="70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B97467F-EAE9-6DDD-DE58-06A538D6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C3612553-2D5E-1BB1-B7E1-2E3A6CFE288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076049FC-2516-A638-4711-0A7D979D9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48DBFFAA-7447-F2FF-5D7F-4361E4120A9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22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F96BE3-8BD4-3A21-D923-DB45412E8C4D}"/>
              </a:ext>
            </a:extLst>
          </p:cNvPr>
          <p:cNvSpPr txBox="1">
            <a:spLocks/>
          </p:cNvSpPr>
          <p:nvPr/>
        </p:nvSpPr>
        <p:spPr>
          <a:xfrm>
            <a:off x="162122" y="729017"/>
            <a:ext cx="18125878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35DE8-6EFD-A5A8-316B-448C9C39ADE7}"/>
              </a:ext>
            </a:extLst>
          </p:cNvPr>
          <p:cNvSpPr txBox="1"/>
          <p:nvPr/>
        </p:nvSpPr>
        <p:spPr>
          <a:xfrm>
            <a:off x="8291593" y="9955860"/>
            <a:ext cx="9205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https://ourdakotadreams.com/paying-for-college/financial-aid/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C85D1-1B1B-1584-4F38-4C81E46C0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612182"/>
            <a:ext cx="18288002" cy="232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3BF6F-D28A-004D-0C79-A694F8E55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66" y="795285"/>
            <a:ext cx="17321868" cy="86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F174-5F1B-E228-4E9F-8A5B7B66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2F02FE90-3B54-8506-3A0E-C8C565CD94DF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 b="-186"/>
          <a:stretch/>
        </p:blipFill>
        <p:spPr>
          <a:xfrm>
            <a:off x="-10997" y="-32658"/>
            <a:ext cx="6101832" cy="103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4EA1E2-786F-E056-86D8-13F1B226A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64" y="6224045"/>
            <a:ext cx="9469465" cy="4062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E7DF97-B041-198B-9379-75BFFA7D7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2697" y="2873500"/>
            <a:ext cx="4944165" cy="3029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605A48-DEBF-D204-06B2-E71B59037F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711" y="2366693"/>
            <a:ext cx="4734732" cy="393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AA050-C1C2-E638-22E0-10CD6A0FE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636" y="398017"/>
            <a:ext cx="10581881" cy="172808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1AE4110-A140-2717-0B30-2E0A52AD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02" y="3337795"/>
            <a:ext cx="4973633" cy="1988345"/>
          </a:xfrm>
        </p:spPr>
        <p:txBody>
          <a:bodyPr>
            <a:normAutofit fontScale="90000"/>
          </a:bodyPr>
          <a:lstStyle/>
          <a:p>
            <a:pPr algn="l">
              <a:spcBef>
                <a:spcPts val="563"/>
              </a:spcBef>
              <a:spcAft>
                <a:spcPts val="1125"/>
              </a:spcAft>
            </a:pP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2026-2027 FAFSA Available Starting October 1!</a:t>
            </a: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5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69EA02-0D53-6AE3-A4A2-DC03A4593E54}"/>
              </a:ext>
            </a:extLst>
          </p:cNvPr>
          <p:cNvSpPr txBox="1">
            <a:spLocks/>
          </p:cNvSpPr>
          <p:nvPr/>
        </p:nvSpPr>
        <p:spPr>
          <a:xfrm>
            <a:off x="356462" y="9155480"/>
            <a:ext cx="5734373" cy="11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Bef>
                <a:spcPts val="563"/>
              </a:spcBef>
              <a:spcAft>
                <a:spcPts val="1125"/>
              </a:spcAft>
            </a:pPr>
            <a:br>
              <a:rPr lang="en-US" sz="5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5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https://ourdakotadreams.com/paying-for-college/financial-aid/completing-the-fafsa/</a:t>
            </a:r>
          </a:p>
        </p:txBody>
      </p:sp>
    </p:spTree>
    <p:extLst>
      <p:ext uri="{BB962C8B-B14F-4D97-AF65-F5344CB8AC3E}">
        <p14:creationId xmlns:p14="http://schemas.microsoft.com/office/powerpoint/2010/main" val="123350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A81DD3EB-F9F2-54AC-52B6-29C4D7D41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>
            <a:extLst>
              <a:ext uri="{FF2B5EF4-FFF2-40B4-BE49-F238E27FC236}">
                <a16:creationId xmlns:a16="http://schemas.microsoft.com/office/drawing/2014/main" id="{201E9E78-6A37-D353-2446-C62D03C2CC8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DEC9848F-4CB3-490A-504F-CF5B39651D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100" y="-254000"/>
            <a:ext cx="18288000" cy="90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990000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31AA9C-62B3-53EA-FA35-DE48C86B4DE5}"/>
              </a:ext>
            </a:extLst>
          </p:cNvPr>
          <p:cNvSpPr/>
          <p:nvPr/>
        </p:nvSpPr>
        <p:spPr>
          <a:xfrm>
            <a:off x="15731467" y="-2911313"/>
            <a:ext cx="5043056" cy="3988319"/>
          </a:xfrm>
          <a:prstGeom prst="roundRect">
            <a:avLst/>
          </a:prstGeom>
          <a:noFill/>
          <a:ln w="63500" cap="rnd">
            <a:solidFill>
              <a:srgbClr val="7722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E9FF1C-CE66-4CF1-9572-AB4AFE5DAB6B}"/>
              </a:ext>
            </a:extLst>
          </p:cNvPr>
          <p:cNvSpPr/>
          <p:nvPr/>
        </p:nvSpPr>
        <p:spPr>
          <a:xfrm>
            <a:off x="16630555" y="-1979173"/>
            <a:ext cx="3158837" cy="3988319"/>
          </a:xfrm>
          <a:prstGeom prst="roundRect">
            <a:avLst/>
          </a:prstGeom>
          <a:noFill/>
          <a:ln w="63500" cap="rnd">
            <a:solidFill>
              <a:srgbClr val="F4931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31A5C9-96AD-91FD-3481-5480E8F84C65}"/>
              </a:ext>
            </a:extLst>
          </p:cNvPr>
          <p:cNvSpPr/>
          <p:nvPr/>
        </p:nvSpPr>
        <p:spPr>
          <a:xfrm>
            <a:off x="16195449" y="-2397937"/>
            <a:ext cx="3313617" cy="2992784"/>
          </a:xfrm>
          <a:prstGeom prst="roundRect">
            <a:avLst/>
          </a:prstGeom>
          <a:noFill/>
          <a:ln w="76200" cap="rnd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662F8B-55E1-D4EA-3E3D-840C821CA1AD}"/>
              </a:ext>
            </a:extLst>
          </p:cNvPr>
          <p:cNvCxnSpPr>
            <a:cxnSpLocks/>
          </p:cNvCxnSpPr>
          <p:nvPr/>
        </p:nvCxnSpPr>
        <p:spPr>
          <a:xfrm>
            <a:off x="8851134" y="-254000"/>
            <a:ext cx="0" cy="1059137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C5C76-DEE4-755F-AFA4-58534390B0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795" y="1495700"/>
            <a:ext cx="6497216" cy="66434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FA11199-F2E4-E002-F926-E91830E39B4A}"/>
              </a:ext>
            </a:extLst>
          </p:cNvPr>
          <p:cNvSpPr/>
          <p:nvPr/>
        </p:nvSpPr>
        <p:spPr>
          <a:xfrm>
            <a:off x="11664330" y="5897880"/>
            <a:ext cx="2992959" cy="742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1A512-70B6-2A1A-E09B-42357018FE12}"/>
              </a:ext>
            </a:extLst>
          </p:cNvPr>
          <p:cNvSpPr txBox="1"/>
          <p:nvPr/>
        </p:nvSpPr>
        <p:spPr>
          <a:xfrm>
            <a:off x="8914301" y="9252585"/>
            <a:ext cx="10064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0DB73-06BD-AA43-9133-1CB2120350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0"/>
            <a:ext cx="8860439" cy="107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6EFD22C-7C39-C850-2C7C-2BABBC51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1B85BF12-34FB-2AA0-0867-3EF457AD86F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4A21F179-770F-4215-CB4F-201DC7FC5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100" y="-254000"/>
            <a:ext cx="18288000" cy="90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2" name="Google Shape;87;p13">
            <a:extLst>
              <a:ext uri="{FF2B5EF4-FFF2-40B4-BE49-F238E27FC236}">
                <a16:creationId xmlns:a16="http://schemas.microsoft.com/office/drawing/2014/main" id="{0A87B994-9E44-F9EE-D672-1B90A7274F35}"/>
              </a:ext>
            </a:extLst>
          </p:cNvPr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14" t="-5620" r="-6326" b="-2698"/>
          <a:stretch/>
        </p:blipFill>
        <p:spPr>
          <a:xfrm>
            <a:off x="5021450" y="2151535"/>
            <a:ext cx="9267987" cy="33248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9;p16">
            <a:extLst>
              <a:ext uri="{FF2B5EF4-FFF2-40B4-BE49-F238E27FC236}">
                <a16:creationId xmlns:a16="http://schemas.microsoft.com/office/drawing/2014/main" id="{7B3C7378-93C0-0F5B-7078-8E37EECEAE8C}"/>
              </a:ext>
            </a:extLst>
          </p:cNvPr>
          <p:cNvSpPr txBox="1"/>
          <p:nvPr/>
        </p:nvSpPr>
        <p:spPr>
          <a:xfrm>
            <a:off x="0" y="9225782"/>
            <a:ext cx="18273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dirty="0">
                <a:solidFill>
                  <a:srgbClr val="F8F8F8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ourdakotadreams.com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5F849-CAAB-26A8-9FE8-6EFCB1B79423}"/>
              </a:ext>
            </a:extLst>
          </p:cNvPr>
          <p:cNvSpPr/>
          <p:nvPr/>
        </p:nvSpPr>
        <p:spPr>
          <a:xfrm>
            <a:off x="788276" y="6721030"/>
            <a:ext cx="167114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GUIDE TO COLLEGE &amp; BEYOND</a:t>
            </a:r>
          </a:p>
        </p:txBody>
      </p:sp>
    </p:spTree>
    <p:extLst>
      <p:ext uri="{BB962C8B-B14F-4D97-AF65-F5344CB8AC3E}">
        <p14:creationId xmlns:p14="http://schemas.microsoft.com/office/powerpoint/2010/main" val="125644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512AA89A-47E4-9754-CA7B-FF9605AB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>
            <a:extLst>
              <a:ext uri="{FF2B5EF4-FFF2-40B4-BE49-F238E27FC236}">
                <a16:creationId xmlns:a16="http://schemas.microsoft.com/office/drawing/2014/main" id="{FDFD130D-8129-E867-4B4E-8B2CCD020D2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F3941F36-8962-B268-52B7-848E36E65A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100" y="-254000"/>
            <a:ext cx="18288000" cy="90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990000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5FD0E-EEF9-23E1-567A-BE83A202A7CD}"/>
              </a:ext>
            </a:extLst>
          </p:cNvPr>
          <p:cNvSpPr/>
          <p:nvPr/>
        </p:nvSpPr>
        <p:spPr>
          <a:xfrm>
            <a:off x="14933314" y="-1955512"/>
            <a:ext cx="5043056" cy="3988319"/>
          </a:xfrm>
          <a:prstGeom prst="roundRect">
            <a:avLst/>
          </a:prstGeom>
          <a:noFill/>
          <a:ln w="63500" cap="rnd">
            <a:solidFill>
              <a:srgbClr val="7722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E9FF-C394-E610-51A1-D2427892F4F0}"/>
              </a:ext>
            </a:extLst>
          </p:cNvPr>
          <p:cNvSpPr/>
          <p:nvPr/>
        </p:nvSpPr>
        <p:spPr>
          <a:xfrm>
            <a:off x="15832402" y="-1023372"/>
            <a:ext cx="3158837" cy="3988319"/>
          </a:xfrm>
          <a:prstGeom prst="roundRect">
            <a:avLst/>
          </a:prstGeom>
          <a:noFill/>
          <a:ln w="63500" cap="rnd">
            <a:solidFill>
              <a:srgbClr val="F4931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98F0EA-64AA-F112-4AEB-65CEDB511077}"/>
              </a:ext>
            </a:extLst>
          </p:cNvPr>
          <p:cNvSpPr/>
          <p:nvPr/>
        </p:nvSpPr>
        <p:spPr>
          <a:xfrm>
            <a:off x="15397296" y="-1442136"/>
            <a:ext cx="3313617" cy="2992784"/>
          </a:xfrm>
          <a:prstGeom prst="roundRect">
            <a:avLst/>
          </a:prstGeom>
          <a:noFill/>
          <a:ln w="76200" cap="rnd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2A8559E-29CA-D314-868C-2D245F84B2B6}"/>
              </a:ext>
            </a:extLst>
          </p:cNvPr>
          <p:cNvCxnSpPr>
            <a:cxnSpLocks/>
          </p:cNvCxnSpPr>
          <p:nvPr/>
        </p:nvCxnSpPr>
        <p:spPr>
          <a:xfrm>
            <a:off x="10875012" y="-238217"/>
            <a:ext cx="0" cy="1059137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9458BB-6685-E8AC-F07D-81467391D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021" y="2488356"/>
            <a:ext cx="4094536" cy="570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E8BF9-A836-5403-A985-CED1A48D33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32" y="-238217"/>
            <a:ext cx="10916144" cy="105755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32750A-B4B8-0DFF-5BC3-6B0E73F030D3}"/>
              </a:ext>
            </a:extLst>
          </p:cNvPr>
          <p:cNvSpPr txBox="1">
            <a:spLocks/>
          </p:cNvSpPr>
          <p:nvPr/>
        </p:nvSpPr>
        <p:spPr>
          <a:xfrm>
            <a:off x="10916144" y="9246849"/>
            <a:ext cx="7357756" cy="1090524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r>
              <a:rPr lang="en-US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</a:t>
            </a:r>
          </a:p>
        </p:txBody>
      </p:sp>
    </p:spTree>
    <p:extLst>
      <p:ext uri="{BB962C8B-B14F-4D97-AF65-F5344CB8AC3E}">
        <p14:creationId xmlns:p14="http://schemas.microsoft.com/office/powerpoint/2010/main" val="165330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1A82713-AC06-8D3C-5D27-9D8F5462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96B56ADC-0A12-BD78-7C43-8EB5372C39F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C24BE58A-EB9E-1693-BBD1-B4DBD41B5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601A8D89-EBA9-6306-7716-072C18340BE7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224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9F2B7-90AB-D8DC-7559-A2EEAFB8F2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81621"/>
            <a:ext cx="18288002" cy="74573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F86A62-98C6-C8D7-474B-25BF53DA69CD}"/>
              </a:ext>
            </a:extLst>
          </p:cNvPr>
          <p:cNvSpPr txBox="1">
            <a:spLocks/>
          </p:cNvSpPr>
          <p:nvPr/>
        </p:nvSpPr>
        <p:spPr>
          <a:xfrm>
            <a:off x="162122" y="729017"/>
            <a:ext cx="18125878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r>
              <a:rPr lang="en-US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Highlights: K-12 Students</a:t>
            </a: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E9D9FF-D58F-3688-FAB0-54D50235F75B}"/>
              </a:ext>
            </a:extLst>
          </p:cNvPr>
          <p:cNvSpPr/>
          <p:nvPr/>
        </p:nvSpPr>
        <p:spPr>
          <a:xfrm>
            <a:off x="2789695" y="3533614"/>
            <a:ext cx="6059837" cy="533141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B6A8877-D3C3-9B50-135E-C9A0995A105C}"/>
              </a:ext>
            </a:extLst>
          </p:cNvPr>
          <p:cNvSpPr/>
          <p:nvPr/>
        </p:nvSpPr>
        <p:spPr>
          <a:xfrm>
            <a:off x="3130658" y="2598456"/>
            <a:ext cx="2247254" cy="718235"/>
          </a:xfrm>
          <a:prstGeom prst="wedgeRectCallout">
            <a:avLst>
              <a:gd name="adj1" fmla="val -20833"/>
              <a:gd name="adj2" fmla="val 77605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C25DED-F3FD-C866-C748-2F72F7B41093}"/>
              </a:ext>
            </a:extLst>
          </p:cNvPr>
          <p:cNvSpPr txBox="1"/>
          <p:nvPr/>
        </p:nvSpPr>
        <p:spPr>
          <a:xfrm>
            <a:off x="8291593" y="9955860"/>
            <a:ext cx="9205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</a:t>
            </a:r>
          </a:p>
        </p:txBody>
      </p:sp>
    </p:spTree>
    <p:extLst>
      <p:ext uri="{BB962C8B-B14F-4D97-AF65-F5344CB8AC3E}">
        <p14:creationId xmlns:p14="http://schemas.microsoft.com/office/powerpoint/2010/main" val="49905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5DF145C-6442-FB64-0FF2-8AFE232C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26EC4D13-36DE-EB1B-97F9-8C4E35E6434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3CD3EC44-D85E-899F-8952-B5E7A0C71C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9629B78B-0887-217A-20E4-AE095BED5FB3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1842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09C094F-00E7-3080-3F53-51D5E1CBD67A}"/>
              </a:ext>
            </a:extLst>
          </p:cNvPr>
          <p:cNvSpPr txBox="1">
            <a:spLocks/>
          </p:cNvSpPr>
          <p:nvPr/>
        </p:nvSpPr>
        <p:spPr>
          <a:xfrm>
            <a:off x="162122" y="513483"/>
            <a:ext cx="10273299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r>
              <a:rPr lang="en-US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College Prep Checklists</a:t>
            </a: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37AFE9-E5B1-45F0-B515-82C8883DCAD5}"/>
              </a:ext>
            </a:extLst>
          </p:cNvPr>
          <p:cNvSpPr/>
          <p:nvPr/>
        </p:nvSpPr>
        <p:spPr>
          <a:xfrm>
            <a:off x="809731" y="4070627"/>
            <a:ext cx="7042848" cy="5633096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sx="102000" sy="102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0DD11-35E3-2D08-50A1-2EAD6723C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22" y="4418736"/>
            <a:ext cx="5920465" cy="5072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0093C-6F98-B142-AF1A-4BB5363E50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052" y="2051099"/>
            <a:ext cx="9715195" cy="186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9E8E8F-046C-7AA3-9166-30D56C93E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5422" y="-11017"/>
            <a:ext cx="7852578" cy="9950009"/>
          </a:xfrm>
          <a:prstGeom prst="rect">
            <a:avLst/>
          </a:prstGeom>
          <a:ln>
            <a:solidFill>
              <a:srgbClr val="6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61BF4-688D-EFD6-0CEF-8B1BFB4EBB4A}"/>
              </a:ext>
            </a:extLst>
          </p:cNvPr>
          <p:cNvSpPr txBox="1"/>
          <p:nvPr/>
        </p:nvSpPr>
        <p:spPr>
          <a:xfrm>
            <a:off x="1370922" y="9981599"/>
            <a:ext cx="9205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https://ourdakotadreams.com/k12-students/getting-started-checklists/</a:t>
            </a:r>
          </a:p>
        </p:txBody>
      </p:sp>
    </p:spTree>
    <p:extLst>
      <p:ext uri="{BB962C8B-B14F-4D97-AF65-F5344CB8AC3E}">
        <p14:creationId xmlns:p14="http://schemas.microsoft.com/office/powerpoint/2010/main" val="77528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ACE9-B6ED-90F8-0A71-C8503B23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F189119-D778-98BF-BFC2-597A44D9C8C6}"/>
              </a:ext>
            </a:extLst>
          </p:cNvPr>
          <p:cNvSpPr>
            <a:spLocks/>
          </p:cNvSpPr>
          <p:nvPr/>
        </p:nvSpPr>
        <p:spPr>
          <a:xfrm>
            <a:off x="4643479" y="6676549"/>
            <a:ext cx="4173017" cy="2628206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63455D-37F4-F1FF-CFDE-BDAA33D303DF}"/>
              </a:ext>
            </a:extLst>
          </p:cNvPr>
          <p:cNvSpPr>
            <a:spLocks/>
          </p:cNvSpPr>
          <p:nvPr/>
        </p:nvSpPr>
        <p:spPr>
          <a:xfrm>
            <a:off x="9128349" y="6645884"/>
            <a:ext cx="4388118" cy="2628206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202631-9FB3-FD93-9ACF-6546F35C5176}"/>
              </a:ext>
            </a:extLst>
          </p:cNvPr>
          <p:cNvSpPr>
            <a:spLocks/>
          </p:cNvSpPr>
          <p:nvPr/>
        </p:nvSpPr>
        <p:spPr>
          <a:xfrm>
            <a:off x="13828320" y="6645884"/>
            <a:ext cx="4267319" cy="2628206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D0BD8F-0241-C790-D4EC-28F1AED37357}"/>
              </a:ext>
            </a:extLst>
          </p:cNvPr>
          <p:cNvSpPr>
            <a:spLocks/>
          </p:cNvSpPr>
          <p:nvPr/>
        </p:nvSpPr>
        <p:spPr>
          <a:xfrm>
            <a:off x="192361" y="6676549"/>
            <a:ext cx="4066393" cy="2628206"/>
          </a:xfrm>
          <a:prstGeom prst="roundRect">
            <a:avLst>
              <a:gd name="adj" fmla="val 12673"/>
            </a:avLst>
          </a:prstGeom>
          <a:solidFill>
            <a:schemeClr val="lt1"/>
          </a:solidFill>
          <a:ln w="76200">
            <a:solidFill>
              <a:srgbClr val="F7B7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03E791D8-64E8-CF83-D9F0-7D8CF8B04C52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2" cy="212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4;p20">
            <a:extLst>
              <a:ext uri="{FF2B5EF4-FFF2-40B4-BE49-F238E27FC236}">
                <a16:creationId xmlns:a16="http://schemas.microsoft.com/office/drawing/2014/main" id="{8ACDEFFB-B491-E094-0ADB-D0F872E287A9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3526"/>
            <a:ext cx="18288000" cy="71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046C68-7E94-24F4-CE62-B9AE77695C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0361"/>
            <a:ext cx="18288000" cy="57558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C3ECA5-14B4-1919-1619-4268BFD65F3A}"/>
              </a:ext>
            </a:extLst>
          </p:cNvPr>
          <p:cNvSpPr/>
          <p:nvPr/>
        </p:nvSpPr>
        <p:spPr>
          <a:xfrm>
            <a:off x="235313" y="7256754"/>
            <a:ext cx="39804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Earn High School &amp; College Credits Simultaneously</a:t>
            </a:r>
            <a:endParaRPr lang="en-US" sz="2800" b="1" cap="none" spc="0" dirty="0">
              <a:ln w="0"/>
              <a:solidFill>
                <a:srgbClr val="7722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D3957-DB52-C748-2C3B-FFEE2E64F6EB}"/>
              </a:ext>
            </a:extLst>
          </p:cNvPr>
          <p:cNvSpPr/>
          <p:nvPr/>
        </p:nvSpPr>
        <p:spPr>
          <a:xfrm>
            <a:off x="4881654" y="7227439"/>
            <a:ext cx="362379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 Half the Cost for College Courses</a:t>
            </a:r>
            <a:endParaRPr lang="en-US" sz="2800" b="1" cap="none" spc="0" dirty="0">
              <a:ln w="0"/>
              <a:solidFill>
                <a:srgbClr val="7722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286E7-2ED7-927D-487B-704AABCF8B5B}"/>
              </a:ext>
            </a:extLst>
          </p:cNvPr>
          <p:cNvSpPr/>
          <p:nvPr/>
        </p:nvSpPr>
        <p:spPr>
          <a:xfrm>
            <a:off x="9751249" y="7227439"/>
            <a:ext cx="314231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Find Courses, Deadlines &amp; 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F02397-C831-8442-42EB-B9BB519BA9FB}"/>
              </a:ext>
            </a:extLst>
          </p:cNvPr>
          <p:cNvSpPr/>
          <p:nvPr/>
        </p:nvSpPr>
        <p:spPr>
          <a:xfrm>
            <a:off x="13933120" y="7268259"/>
            <a:ext cx="40577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77221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 about Gateway Certificate Programs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4D01B-BA28-A0A7-D77F-26F8C25DB45B}"/>
              </a:ext>
            </a:extLst>
          </p:cNvPr>
          <p:cNvSpPr txBox="1"/>
          <p:nvPr/>
        </p:nvSpPr>
        <p:spPr>
          <a:xfrm>
            <a:off x="501560" y="9750331"/>
            <a:ext cx="17253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https://ourdakotadreams.com/k12-students/dual-credit/</a:t>
            </a:r>
          </a:p>
        </p:txBody>
      </p:sp>
    </p:spTree>
    <p:extLst>
      <p:ext uri="{BB962C8B-B14F-4D97-AF65-F5344CB8AC3E}">
        <p14:creationId xmlns:p14="http://schemas.microsoft.com/office/powerpoint/2010/main" val="24426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981D9D2-C76B-9FF0-44C9-55F3E1FB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FD9224C3-7809-804C-2A06-34FEC424226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FFAF5E49-7281-976D-5872-E73C600AA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DB6BF4-373D-20CF-9BCE-17044682F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26" y="-57097"/>
            <a:ext cx="18329526" cy="1664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4FB81-249F-2C5A-C4F3-A6B3435B1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13" y="1593076"/>
            <a:ext cx="6781800" cy="8744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4A320-5E59-60BF-6FCB-C5742C30E7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3573" y="2100504"/>
            <a:ext cx="6033517" cy="6085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F83F3F-3D8E-3760-E688-A2C08D28FC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87090" y="2458317"/>
            <a:ext cx="5038027" cy="66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F62C-E6AF-8357-D170-CDA0F30F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A61C6EC9-0ECF-423F-2369-9AA64E943B79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 b="-186"/>
          <a:stretch/>
        </p:blipFill>
        <p:spPr>
          <a:xfrm>
            <a:off x="0" y="-32658"/>
            <a:ext cx="7733759" cy="103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176961-245E-AD18-E993-93A40936B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759" y="-1"/>
            <a:ext cx="10503921" cy="439960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9930C3-6E56-E079-D87F-84EE5F8A6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82" y="4443010"/>
            <a:ext cx="6724796" cy="4035648"/>
          </a:xfrm>
        </p:spPr>
        <p:txBody>
          <a:bodyPr>
            <a:normAutofit/>
          </a:bodyPr>
          <a:lstStyle/>
          <a:p>
            <a:pPr indent="-457200">
              <a:buClr>
                <a:schemeClr val="bg1"/>
              </a:buClr>
            </a:pPr>
            <a:r>
              <a:rPr lang="en-US" sz="27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Learn likely first-year college math course based on career interest.</a:t>
            </a:r>
          </a:p>
          <a:p>
            <a:pPr indent="-457200">
              <a:buClr>
                <a:schemeClr val="bg1"/>
              </a:buClr>
            </a:pPr>
            <a:r>
              <a:rPr lang="en-US" sz="27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Advice on math courses to prepare for success in college math course. </a:t>
            </a:r>
          </a:p>
          <a:p>
            <a:pPr indent="-457200">
              <a:buClr>
                <a:schemeClr val="bg1"/>
              </a:buClr>
            </a:pPr>
            <a:r>
              <a:rPr lang="en-US" sz="27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Strategic recommendations include:</a:t>
            </a:r>
          </a:p>
          <a:p>
            <a:pPr lvl="1" indent="-457200">
              <a:buClr>
                <a:schemeClr val="bg1"/>
              </a:buClr>
            </a:pPr>
            <a:r>
              <a:rPr lang="en-US" sz="23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4 years of high school math</a:t>
            </a:r>
          </a:p>
          <a:p>
            <a:pPr lvl="1" indent="-457200">
              <a:buClr>
                <a:schemeClr val="bg1"/>
              </a:buClr>
            </a:pPr>
            <a:r>
              <a:rPr lang="en-US" sz="23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SDOS eligibility</a:t>
            </a:r>
          </a:p>
          <a:p>
            <a:pPr lvl="1" indent="-457200">
              <a:buClr>
                <a:schemeClr val="bg1"/>
              </a:buClr>
            </a:pPr>
            <a:r>
              <a:rPr lang="en-US" sz="2300" b="1" dirty="0">
                <a:solidFill>
                  <a:schemeClr val="bg1"/>
                </a:solidFill>
                <a:latin typeface="Tw Cen MT" panose="020B0602020104020603" pitchFamily="34" charset="0"/>
                <a:cs typeface="Poppins" panose="00000500000000000000" pitchFamily="2" charset="0"/>
              </a:rPr>
              <a:t>HSDC coursework, when possible</a:t>
            </a:r>
          </a:p>
          <a:p>
            <a:pPr indent="-457200">
              <a:buClr>
                <a:schemeClr val="bg1"/>
              </a:buClr>
            </a:pPr>
            <a:endParaRPr lang="en-US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A97CD-8C4F-B44C-2330-1BEC62B3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9" y="1410787"/>
            <a:ext cx="7100184" cy="1988345"/>
          </a:xfrm>
        </p:spPr>
        <p:txBody>
          <a:bodyPr>
            <a:normAutofit fontScale="90000"/>
          </a:bodyPr>
          <a:lstStyle/>
          <a:p>
            <a:pPr algn="l">
              <a:spcBef>
                <a:spcPts val="563"/>
              </a:spcBef>
              <a:spcAft>
                <a:spcPts val="1125"/>
              </a:spcAft>
            </a:pP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New!</a:t>
            </a:r>
            <a:b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6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Math Pathway Advising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9FC43-E122-BEE8-53B6-53D2DD812718}"/>
              </a:ext>
            </a:extLst>
          </p:cNvPr>
          <p:cNvSpPr txBox="1"/>
          <p:nvPr/>
        </p:nvSpPr>
        <p:spPr>
          <a:xfrm>
            <a:off x="-465557" y="9406371"/>
            <a:ext cx="8653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ourdakotadreams.com/math-pathways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CC884-D006-E5E6-1C2B-7C3EA6CE03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748" y="4589076"/>
            <a:ext cx="10053942" cy="527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6E627-CE1A-8834-215A-8996E93C2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0934" y="4399600"/>
            <a:ext cx="5696745" cy="486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E3419-6C62-6DBD-1646-521465F9A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758" y="36852"/>
            <a:ext cx="10503921" cy="9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0C5AC23-9A14-0330-0C59-936844AA5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extLst>
              <a:ext uri="{FF2B5EF4-FFF2-40B4-BE49-F238E27FC236}">
                <a16:creationId xmlns:a16="http://schemas.microsoft.com/office/drawing/2014/main" id="{6F4E88F4-E5BB-96DE-6A7C-37070017BE8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000"/>
            <a:ext cx="18288000" cy="103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E623F8E2-104F-D900-2693-8130B2CB1E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285"/>
            <a:ext cx="18288000" cy="91437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Have a resource request?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LET US KNOW! </a:t>
            </a:r>
          </a:p>
        </p:txBody>
      </p:sp>
      <p:pic>
        <p:nvPicPr>
          <p:cNvPr id="7" name="Google Shape;126;p17">
            <a:extLst>
              <a:ext uri="{FF2B5EF4-FFF2-40B4-BE49-F238E27FC236}">
                <a16:creationId xmlns:a16="http://schemas.microsoft.com/office/drawing/2014/main" id="{62F59662-50AD-03D1-16AC-A033DD7831C1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1017"/>
            <a:ext cx="18288002" cy="22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75E87A-8156-C779-DABC-EEC0F95F7F53}"/>
              </a:ext>
            </a:extLst>
          </p:cNvPr>
          <p:cNvSpPr txBox="1">
            <a:spLocks/>
          </p:cNvSpPr>
          <p:nvPr/>
        </p:nvSpPr>
        <p:spPr>
          <a:xfrm>
            <a:off x="162122" y="729017"/>
            <a:ext cx="18125878" cy="13859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563"/>
              </a:spcBef>
              <a:spcAft>
                <a:spcPts val="1125"/>
              </a:spcAft>
            </a:pPr>
            <a:r>
              <a:rPr lang="en-US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Highlights: Exploring Colleges</a:t>
            </a:r>
            <a:endParaRPr lang="en-US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902A0-52C7-C61D-174D-1B6890F3E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416579"/>
            <a:ext cx="18288000" cy="75654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DAA21A-C904-B6CC-3562-6B8B73819B86}"/>
              </a:ext>
            </a:extLst>
          </p:cNvPr>
          <p:cNvSpPr/>
          <p:nvPr/>
        </p:nvSpPr>
        <p:spPr>
          <a:xfrm>
            <a:off x="9701939" y="3301140"/>
            <a:ext cx="4308529" cy="305316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97ECEDB-C598-42AC-B80C-67B3503CAD22}"/>
              </a:ext>
            </a:extLst>
          </p:cNvPr>
          <p:cNvSpPr/>
          <p:nvPr/>
        </p:nvSpPr>
        <p:spPr>
          <a:xfrm>
            <a:off x="9965410" y="2416579"/>
            <a:ext cx="2634711" cy="718235"/>
          </a:xfrm>
          <a:prstGeom prst="wedgeRectCallout">
            <a:avLst>
              <a:gd name="adj1" fmla="val -21421"/>
              <a:gd name="adj2" fmla="val 71132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3B38-6B5E-BAC7-79DC-14E88425979A}"/>
              </a:ext>
            </a:extLst>
          </p:cNvPr>
          <p:cNvSpPr txBox="1"/>
          <p:nvPr/>
        </p:nvSpPr>
        <p:spPr>
          <a:xfrm>
            <a:off x="8291593" y="9955860"/>
            <a:ext cx="9205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ourdakotadreams.com</a:t>
            </a:r>
          </a:p>
        </p:txBody>
      </p:sp>
    </p:spTree>
    <p:extLst>
      <p:ext uri="{BB962C8B-B14F-4D97-AF65-F5344CB8AC3E}">
        <p14:creationId xmlns:p14="http://schemas.microsoft.com/office/powerpoint/2010/main" val="128064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3E821-811A-9112-C7B9-605664F5C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976AAD72-E69A-E62B-3B33-738B2DCE4FB1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 b="-186"/>
          <a:stretch/>
        </p:blipFill>
        <p:spPr>
          <a:xfrm>
            <a:off x="-10998" y="-32658"/>
            <a:ext cx="7733759" cy="103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BCCF06-B56C-4A2E-A2B0-E778B65BF3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7457" y="4081331"/>
            <a:ext cx="10287942" cy="6205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E1A843-3B5D-4032-2903-6BAF80DAF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218" y="751147"/>
            <a:ext cx="10362419" cy="292057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B4221A7-2051-F947-7481-F52DB9593ACA}"/>
              </a:ext>
            </a:extLst>
          </p:cNvPr>
          <p:cNvSpPr txBox="1">
            <a:spLocks/>
          </p:cNvSpPr>
          <p:nvPr/>
        </p:nvSpPr>
        <p:spPr>
          <a:xfrm>
            <a:off x="438321" y="320641"/>
            <a:ext cx="7100184" cy="18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Bef>
                <a:spcPts val="563"/>
              </a:spcBef>
              <a:spcAft>
                <a:spcPts val="1125"/>
              </a:spcAft>
            </a:pPr>
            <a:b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 About Options:</a:t>
            </a:r>
            <a:b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4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F04E3C4-B66C-CEB0-FA77-D845BC030786}"/>
              </a:ext>
            </a:extLst>
          </p:cNvPr>
          <p:cNvSpPr txBox="1">
            <a:spLocks/>
          </p:cNvSpPr>
          <p:nvPr/>
        </p:nvSpPr>
        <p:spPr>
          <a:xfrm>
            <a:off x="962549" y="2473691"/>
            <a:ext cx="6051729" cy="667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Black Hills State University (Spearfish or Rapid City)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Dakota State University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Lake Area Technical College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Mitchelle Technical College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Northern State University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Dakota Mines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Dakota State University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Dakota State University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University of South Dakota (Vermillion or Sioux Falls)</a:t>
            </a:r>
          </a:p>
          <a:p>
            <a:pPr marL="457200" indent="-457200" algn="l">
              <a:lnSpc>
                <a:spcPct val="115000"/>
              </a:lnSpc>
              <a:spcBef>
                <a:spcPts val="563"/>
              </a:spcBef>
              <a:spcAft>
                <a:spcPts val="1125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Western Dakota Technical College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811BF-77C2-8EAE-004F-C500E99E45A4}"/>
              </a:ext>
            </a:extLst>
          </p:cNvPr>
          <p:cNvSpPr txBox="1"/>
          <p:nvPr/>
        </p:nvSpPr>
        <p:spPr>
          <a:xfrm>
            <a:off x="0" y="9738636"/>
            <a:ext cx="9205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https://ourdakotadreams.com/exploring-colleges/sd-public-colleges-and-majors/</a:t>
            </a:r>
          </a:p>
        </p:txBody>
      </p:sp>
    </p:spTree>
    <p:extLst>
      <p:ext uri="{BB962C8B-B14F-4D97-AF65-F5344CB8AC3E}">
        <p14:creationId xmlns:p14="http://schemas.microsoft.com/office/powerpoint/2010/main" val="333665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57845</TotalTime>
  <Words>1245</Words>
  <Application>Microsoft Office PowerPoint</Application>
  <PresentationFormat>Custom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Symbol</vt:lpstr>
      <vt:lpstr>Calibri</vt:lpstr>
      <vt:lpstr>Arial</vt:lpstr>
      <vt:lpstr>Tw Cen MT</vt:lpstr>
      <vt:lpstr>Aptos</vt:lpstr>
      <vt:lpstr>Poppins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New! Math Pathway Advising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2026-2027 FAFSA Available Starting October 1!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Kerri</dc:creator>
  <cp:lastModifiedBy>Weisgram, Molly</cp:lastModifiedBy>
  <cp:revision>192</cp:revision>
  <cp:lastPrinted>2024-09-03T13:06:37Z</cp:lastPrinted>
  <dcterms:modified xsi:type="dcterms:W3CDTF">2025-09-16T19:30:10Z</dcterms:modified>
</cp:coreProperties>
</file>