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4" r:id="rId2"/>
    <p:sldId id="315" r:id="rId3"/>
    <p:sldId id="316" r:id="rId4"/>
    <p:sldId id="271" r:id="rId5"/>
    <p:sldId id="365" r:id="rId6"/>
    <p:sldId id="307" r:id="rId7"/>
    <p:sldId id="286" r:id="rId8"/>
    <p:sldId id="305" r:id="rId9"/>
    <p:sldId id="306" r:id="rId10"/>
    <p:sldId id="258" r:id="rId11"/>
    <p:sldId id="277" r:id="rId12"/>
    <p:sldId id="320" r:id="rId13"/>
    <p:sldId id="276" r:id="rId14"/>
    <p:sldId id="270" r:id="rId15"/>
    <p:sldId id="263" r:id="rId16"/>
    <p:sldId id="290" r:id="rId17"/>
    <p:sldId id="262" r:id="rId18"/>
    <p:sldId id="294" r:id="rId19"/>
    <p:sldId id="295" r:id="rId20"/>
    <p:sldId id="264" r:id="rId21"/>
    <p:sldId id="301" r:id="rId22"/>
    <p:sldId id="298" r:id="rId23"/>
    <p:sldId id="304" r:id="rId24"/>
    <p:sldId id="313" r:id="rId25"/>
    <p:sldId id="31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60793" autoAdjust="0"/>
  </p:normalViewPr>
  <p:slideViewPr>
    <p:cSldViewPr snapToGrid="0">
      <p:cViewPr varScale="1">
        <p:scale>
          <a:sx n="96" d="100"/>
          <a:sy n="96" d="100"/>
        </p:scale>
        <p:origin x="26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292E1-1CE3-4680-B0A7-33551DFE07C7}"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69DA7-F9B8-4C7E-AB07-2B3E02BB17C6}" type="slidenum">
              <a:rPr lang="en-US" smtClean="0"/>
              <a:t>‹#›</a:t>
            </a:fld>
            <a:endParaRPr lang="en-US"/>
          </a:p>
        </p:txBody>
      </p:sp>
    </p:spTree>
    <p:extLst>
      <p:ext uri="{BB962C8B-B14F-4D97-AF65-F5344CB8AC3E}">
        <p14:creationId xmlns:p14="http://schemas.microsoft.com/office/powerpoint/2010/main" val="4142959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203562a48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1203562a481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2 paths a student can take to meet initial eligibility requirements, and the paths are very similar until we get to ACT scores. </a:t>
            </a:r>
          </a:p>
          <a:p>
            <a:pPr marL="171450" indent="-171450">
              <a:buFont typeface="Arial" panose="020B0604020202020204" pitchFamily="34" charset="0"/>
              <a:buChar char="•"/>
            </a:pPr>
            <a:r>
              <a:rPr lang="en-US" dirty="0"/>
              <a:t>At a high-level, though, students:</a:t>
            </a:r>
          </a:p>
          <a:p>
            <a:pPr marL="628650" lvl="1" indent="-171450">
              <a:buFont typeface="Arial" panose="020B0604020202020204" pitchFamily="34" charset="0"/>
              <a:buChar char="•"/>
            </a:pPr>
            <a:r>
              <a:rPr lang="en-US" dirty="0"/>
              <a:t>Must be SD resident</a:t>
            </a:r>
          </a:p>
          <a:p>
            <a:pPr marL="628650" lvl="1" indent="-171450">
              <a:buFont typeface="Arial" panose="020B0604020202020204" pitchFamily="34" charset="0"/>
              <a:buChar char="•"/>
            </a:pPr>
            <a:r>
              <a:rPr lang="en-US" dirty="0"/>
              <a:t>Attend a participating college within 5 years of HS graduation</a:t>
            </a:r>
          </a:p>
          <a:p>
            <a:pPr marL="628650" lvl="1" indent="-171450">
              <a:buFont typeface="Arial" panose="020B0604020202020204" pitchFamily="34" charset="0"/>
              <a:buChar char="•"/>
            </a:pPr>
            <a:r>
              <a:rPr lang="en-US" dirty="0"/>
              <a:t>Have a minimum ACT of 24 </a:t>
            </a:r>
          </a:p>
          <a:p>
            <a:pPr marL="628650" lvl="1" indent="-171450">
              <a:buFont typeface="Arial" panose="020B0604020202020204" pitchFamily="34" charset="0"/>
              <a:buChar char="•"/>
            </a:pPr>
            <a:r>
              <a:rPr lang="en-US" dirty="0"/>
              <a:t>GPA of 3.0 on 4.0 scale</a:t>
            </a:r>
          </a:p>
          <a:p>
            <a:pPr marL="628650" lvl="1" indent="-171450">
              <a:buFont typeface="Arial" panose="020B0604020202020204" pitchFamily="34" charset="0"/>
              <a:buChar char="•"/>
            </a:pPr>
            <a:r>
              <a:rPr lang="en-US" dirty="0"/>
              <a:t>Take certain curriculum with no final grades below “C”</a:t>
            </a:r>
          </a:p>
          <a:p>
            <a:pPr marL="171450" lvl="0" indent="-171450">
              <a:buFont typeface="Arial" panose="020B0604020202020204" pitchFamily="34" charset="0"/>
              <a:buChar char="•"/>
            </a:pPr>
            <a:r>
              <a:rPr lang="en-US" dirty="0"/>
              <a:t>Notice if a student has an ACT of 28 or higher, they do not need to comply with GPA or curriculum requirements</a:t>
            </a:r>
          </a:p>
          <a:p>
            <a:endParaRPr lang="en-US" dirty="0"/>
          </a:p>
        </p:txBody>
      </p:sp>
      <p:sp>
        <p:nvSpPr>
          <p:cNvPr id="4" name="Slide Number Placeholder 3"/>
          <p:cNvSpPr>
            <a:spLocks noGrp="1"/>
          </p:cNvSpPr>
          <p:nvPr>
            <p:ph type="sldNum" sz="quarter" idx="5"/>
          </p:nvPr>
        </p:nvSpPr>
        <p:spPr/>
        <p:txBody>
          <a:bodyPr/>
          <a:lstStyle/>
          <a:p>
            <a:fld id="{CC069DA7-F9B8-4C7E-AB07-2B3E02BB17C6}" type="slidenum">
              <a:rPr lang="en-US" smtClean="0"/>
              <a:t>10</a:t>
            </a:fld>
            <a:endParaRPr lang="en-US"/>
          </a:p>
        </p:txBody>
      </p:sp>
    </p:spTree>
    <p:extLst>
      <p:ext uri="{BB962C8B-B14F-4D97-AF65-F5344CB8AC3E}">
        <p14:creationId xmlns:p14="http://schemas.microsoft.com/office/powerpoint/2010/main" val="146972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Let’s dive into each eligibility requirement a little more thoroughly.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and foremost, they must be a resident of South Dakota to be eligible.</a:t>
            </a:r>
          </a:p>
          <a:p>
            <a:pPr marL="171450" indent="-171450">
              <a:buFont typeface="Arial" panose="020B0604020202020204" pitchFamily="34" charset="0"/>
              <a:buChar char="•"/>
            </a:pPr>
            <a:r>
              <a:rPr lang="en-US" dirty="0"/>
              <a:t>The key take-away with this is that if they reside in one of SD’s border states, even if they graduate from a SD high school, they do not meet the requirements for SDOS. </a:t>
            </a:r>
          </a:p>
          <a:p>
            <a:endParaRPr lang="en-US" dirty="0"/>
          </a:p>
        </p:txBody>
      </p:sp>
      <p:sp>
        <p:nvSpPr>
          <p:cNvPr id="4" name="Slide Number Placeholder 3"/>
          <p:cNvSpPr>
            <a:spLocks noGrp="1"/>
          </p:cNvSpPr>
          <p:nvPr>
            <p:ph type="sldNum" sz="quarter" idx="5"/>
          </p:nvPr>
        </p:nvSpPr>
        <p:spPr/>
        <p:txBody>
          <a:bodyPr/>
          <a:lstStyle/>
          <a:p>
            <a:fld id="{CC069DA7-F9B8-4C7E-AB07-2B3E02BB17C6}" type="slidenum">
              <a:rPr lang="en-US" smtClean="0"/>
              <a:t>11</a:t>
            </a:fld>
            <a:endParaRPr lang="en-US"/>
          </a:p>
        </p:txBody>
      </p:sp>
    </p:spTree>
    <p:extLst>
      <p:ext uri="{BB962C8B-B14F-4D97-AF65-F5344CB8AC3E}">
        <p14:creationId xmlns:p14="http://schemas.microsoft.com/office/powerpoint/2010/main" val="4144294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C246A-55E2-0CFB-92E8-15C4C2CD8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EF8EC-82E9-F0DE-0B80-FCD2DB51B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134726-4424-007C-AD1C-CD53482F841E}"/>
              </a:ext>
            </a:extLst>
          </p:cNvPr>
          <p:cNvSpPr>
            <a:spLocks noGrp="1"/>
          </p:cNvSpPr>
          <p:nvPr>
            <p:ph type="body" idx="1"/>
          </p:nvPr>
        </p:nvSpPr>
        <p:spPr/>
        <p:txBody>
          <a:bodyPr/>
          <a:lstStyle/>
          <a:p>
            <a:r>
              <a:rPr lang="en-US" dirty="0"/>
              <a:t>They must attend one of the participating colleges or universities within the state, which includes the regental universities, the technical colleges, and some of the private institutions in South Dakota. </a:t>
            </a:r>
          </a:p>
          <a:p>
            <a:endParaRPr lang="en-US" dirty="0"/>
          </a:p>
        </p:txBody>
      </p:sp>
      <p:sp>
        <p:nvSpPr>
          <p:cNvPr id="4" name="Slide Number Placeholder 3">
            <a:extLst>
              <a:ext uri="{FF2B5EF4-FFF2-40B4-BE49-F238E27FC236}">
                <a16:creationId xmlns:a16="http://schemas.microsoft.com/office/drawing/2014/main" id="{C4B4A306-DA66-4EF5-3B5D-D72CF64921F7}"/>
              </a:ext>
            </a:extLst>
          </p:cNvPr>
          <p:cNvSpPr>
            <a:spLocks noGrp="1"/>
          </p:cNvSpPr>
          <p:nvPr>
            <p:ph type="sldNum" sz="quarter" idx="5"/>
          </p:nvPr>
        </p:nvSpPr>
        <p:spPr/>
        <p:txBody>
          <a:bodyPr/>
          <a:lstStyle/>
          <a:p>
            <a:fld id="{CC069DA7-F9B8-4C7E-AB07-2B3E02BB17C6}" type="slidenum">
              <a:rPr lang="en-US" smtClean="0"/>
              <a:t>12</a:t>
            </a:fld>
            <a:endParaRPr lang="en-US"/>
          </a:p>
        </p:txBody>
      </p:sp>
    </p:spTree>
    <p:extLst>
      <p:ext uri="{BB962C8B-B14F-4D97-AF65-F5344CB8AC3E}">
        <p14:creationId xmlns:p14="http://schemas.microsoft.com/office/powerpoint/2010/main" val="45305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They must begin their enrollment within 5 years of HS graduation. </a:t>
            </a:r>
          </a:p>
          <a:p>
            <a:pPr marL="171450" indent="-171450">
              <a:buFont typeface="Arial" panose="020B0604020202020204" pitchFamily="34" charset="0"/>
              <a:buChar char="•"/>
            </a:pPr>
            <a:r>
              <a:rPr lang="en-US" dirty="0"/>
              <a:t>They can take a gap year and still be eligible, as long as they start school and apply for SDOS withing 5 years of HS graduation. </a:t>
            </a:r>
          </a:p>
          <a:p>
            <a:pPr marL="171450" indent="-171450">
              <a:buFont typeface="Arial" panose="020B0604020202020204" pitchFamily="34" charset="0"/>
              <a:buChar char="•"/>
            </a:pPr>
            <a:r>
              <a:rPr lang="en-US" dirty="0"/>
              <a:t>The are allowed to return to SD after attending an out-of-state school and still be eligible for the SDOS, as long as they return within two years of HS graduation. </a:t>
            </a:r>
          </a:p>
        </p:txBody>
      </p:sp>
      <p:sp>
        <p:nvSpPr>
          <p:cNvPr id="4" name="Slide Number Placeholder 3"/>
          <p:cNvSpPr>
            <a:spLocks noGrp="1"/>
          </p:cNvSpPr>
          <p:nvPr>
            <p:ph type="sldNum" sz="quarter" idx="5"/>
          </p:nvPr>
        </p:nvSpPr>
        <p:spPr/>
        <p:txBody>
          <a:bodyPr/>
          <a:lstStyle/>
          <a:p>
            <a:fld id="{CC069DA7-F9B8-4C7E-AB07-2B3E02BB17C6}" type="slidenum">
              <a:rPr lang="en-US" smtClean="0"/>
              <a:t>13</a:t>
            </a:fld>
            <a:endParaRPr lang="en-US"/>
          </a:p>
        </p:txBody>
      </p:sp>
    </p:spTree>
    <p:extLst>
      <p:ext uri="{BB962C8B-B14F-4D97-AF65-F5344CB8AC3E}">
        <p14:creationId xmlns:p14="http://schemas.microsoft.com/office/powerpoint/2010/main" val="1601117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Eligible students must have an ACT of 24 or above.</a:t>
            </a:r>
          </a:p>
          <a:p>
            <a:r>
              <a:rPr lang="en-US" dirty="0"/>
              <a:t>ACT is where the paths diverge. </a:t>
            </a:r>
          </a:p>
          <a:p>
            <a:pPr marL="171450" indent="-171450">
              <a:buFont typeface="Arial" panose="020B0604020202020204" pitchFamily="34" charset="0"/>
              <a:buChar char="•"/>
            </a:pPr>
            <a:r>
              <a:rPr lang="en-US" dirty="0"/>
              <a:t>If ACT composite or ACT </a:t>
            </a:r>
            <a:r>
              <a:rPr lang="en-US" dirty="0" err="1"/>
              <a:t>superscore</a:t>
            </a:r>
            <a:r>
              <a:rPr lang="en-US" dirty="0"/>
              <a:t> composite is a 28 or higher, the curriculum is not reviewed at all. </a:t>
            </a:r>
          </a:p>
          <a:p>
            <a:pPr marL="171450" indent="-171450">
              <a:buFont typeface="Arial" panose="020B0604020202020204" pitchFamily="34" charset="0"/>
              <a:buChar char="•"/>
            </a:pPr>
            <a:r>
              <a:rPr lang="en-US" dirty="0"/>
              <a:t>If the student has a 24 -27 composite score (either </a:t>
            </a:r>
            <a:r>
              <a:rPr lang="en-US" dirty="0" err="1"/>
              <a:t>superscore</a:t>
            </a:r>
            <a:r>
              <a:rPr lang="en-US" dirty="0"/>
              <a:t> or regular composite score), the BOR will review the transcript and look for the required coursework and GPA. </a:t>
            </a:r>
          </a:p>
          <a:p>
            <a:endParaRPr lang="en-US" dirty="0"/>
          </a:p>
        </p:txBody>
      </p:sp>
      <p:sp>
        <p:nvSpPr>
          <p:cNvPr id="4" name="Slide Number Placeholder 3"/>
          <p:cNvSpPr>
            <a:spLocks noGrp="1"/>
          </p:cNvSpPr>
          <p:nvPr>
            <p:ph type="sldNum" sz="quarter" idx="5"/>
          </p:nvPr>
        </p:nvSpPr>
        <p:spPr/>
        <p:txBody>
          <a:bodyPr/>
          <a:lstStyle/>
          <a:p>
            <a:fld id="{CC069DA7-F9B8-4C7E-AB07-2B3E02BB17C6}" type="slidenum">
              <a:rPr lang="en-US" smtClean="0"/>
              <a:t>14</a:t>
            </a:fld>
            <a:endParaRPr lang="en-US"/>
          </a:p>
        </p:txBody>
      </p:sp>
    </p:spTree>
    <p:extLst>
      <p:ext uri="{BB962C8B-B14F-4D97-AF65-F5344CB8AC3E}">
        <p14:creationId xmlns:p14="http://schemas.microsoft.com/office/powerpoint/2010/main" val="4009319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GPA is evaluated on a 4.0 unweighted scale. </a:t>
            </a:r>
          </a:p>
          <a:p>
            <a:pPr marL="171450" indent="-171450">
              <a:buFont typeface="Arial" panose="020B0604020202020204" pitchFamily="34" charset="0"/>
              <a:buChar char="•"/>
            </a:pPr>
            <a:r>
              <a:rPr lang="en-US" dirty="0"/>
              <a:t>The BOR will recalculate GPAs if they appear to be close. </a:t>
            </a:r>
          </a:p>
          <a:p>
            <a:pPr marL="171450" indent="-171450">
              <a:buFont typeface="Arial" panose="020B0604020202020204" pitchFamily="34" charset="0"/>
              <a:buChar char="•"/>
            </a:pPr>
            <a:r>
              <a:rPr lang="en-US" dirty="0"/>
              <a:t>When recalculating, they use a +/- scale, where an A is 4.0, A- is 3.67, B+ is 3.33, etc. </a:t>
            </a:r>
          </a:p>
        </p:txBody>
      </p:sp>
      <p:sp>
        <p:nvSpPr>
          <p:cNvPr id="4" name="Slide Number Placeholder 3"/>
          <p:cNvSpPr>
            <a:spLocks noGrp="1"/>
          </p:cNvSpPr>
          <p:nvPr>
            <p:ph type="sldNum" sz="quarter" idx="5"/>
          </p:nvPr>
        </p:nvSpPr>
        <p:spPr/>
        <p:txBody>
          <a:bodyPr/>
          <a:lstStyle/>
          <a:p>
            <a:fld id="{CC069DA7-F9B8-4C7E-AB07-2B3E02BB17C6}" type="slidenum">
              <a:rPr lang="en-US" smtClean="0"/>
              <a:t>15</a:t>
            </a:fld>
            <a:endParaRPr lang="en-US"/>
          </a:p>
        </p:txBody>
      </p:sp>
    </p:spTree>
    <p:extLst>
      <p:ext uri="{BB962C8B-B14F-4D97-AF65-F5344CB8AC3E}">
        <p14:creationId xmlns:p14="http://schemas.microsoft.com/office/powerpoint/2010/main" val="2006324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7F462-9F31-F6E3-1E61-D5299E29C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E5B399-9C1C-78C7-6954-A93F4462F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41D552-027E-ADF9-EB3F-D3C8B934E0A1}"/>
              </a:ext>
            </a:extLst>
          </p:cNvPr>
          <p:cNvSpPr>
            <a:spLocks noGrp="1"/>
          </p:cNvSpPr>
          <p:nvPr>
            <p:ph type="body" idx="1"/>
          </p:nvPr>
        </p:nvSpPr>
        <p:spPr/>
        <p:txBody>
          <a:bodyPr/>
          <a:lstStyle/>
          <a:p>
            <a:pPr marL="171450" indent="-171450">
              <a:buFont typeface="Arial" panose="020B0604020202020204" pitchFamily="34" charset="0"/>
              <a:buChar char="•"/>
            </a:pPr>
            <a:r>
              <a:rPr lang="en-US" dirty="0"/>
              <a:t>Students with an ACT of 24-27 are required to take approved coursework to meet SDOS eligibility.</a:t>
            </a:r>
          </a:p>
          <a:p>
            <a:pPr marL="171450" indent="-171450">
              <a:buFont typeface="Arial" panose="020B0604020202020204" pitchFamily="34" charset="0"/>
              <a:buChar char="•"/>
            </a:pPr>
            <a:r>
              <a:rPr lang="en-US" dirty="0"/>
              <a:t>Any coursework used to meet SDOS curriculum requirements must have a grade of C or better. C- does not count. </a:t>
            </a:r>
          </a:p>
          <a:p>
            <a:pPr marL="171450" indent="-171450">
              <a:buFont typeface="Arial" panose="020B0604020202020204" pitchFamily="34" charset="0"/>
              <a:buChar char="•"/>
            </a:pPr>
            <a:r>
              <a:rPr lang="en-US" dirty="0"/>
              <a:t>The SDOS Approved Coursework guide can be found on the SDOS website. The BOR uses this document to determine whether student transcripts include the curriculum necessary to meet SDOS eligibility. </a:t>
            </a:r>
          </a:p>
          <a:p>
            <a:pPr marL="171450" indent="-171450">
              <a:buFont typeface="Arial" panose="020B0604020202020204" pitchFamily="34" charset="0"/>
              <a:buChar char="•"/>
            </a:pPr>
            <a:r>
              <a:rPr lang="en-US" dirty="0"/>
              <a:t>For the class of 2026 the BOR is only looking at the main subject areas and confirming that students have taken approved coursework that satisfies those subject areas. They are not looking for a specific number of courses from the subcategories. </a:t>
            </a:r>
          </a:p>
          <a:p>
            <a:pPr marL="171450" indent="-171450">
              <a:buFont typeface="Arial" panose="020B0604020202020204" pitchFamily="34" charset="0"/>
              <a:buChar char="•"/>
            </a:pPr>
            <a:r>
              <a:rPr lang="en-US" dirty="0"/>
              <a:t>Starting with the class of 2027, the BOR will be scrutinizing coursework to ensure that students are meeting all the subcategories within the subject areas. </a:t>
            </a:r>
          </a:p>
        </p:txBody>
      </p:sp>
      <p:sp>
        <p:nvSpPr>
          <p:cNvPr id="4" name="Slide Number Placeholder 3">
            <a:extLst>
              <a:ext uri="{FF2B5EF4-FFF2-40B4-BE49-F238E27FC236}">
                <a16:creationId xmlns:a16="http://schemas.microsoft.com/office/drawing/2014/main" id="{B7D8EC92-C39B-5F43-B284-B3A188B75A12}"/>
              </a:ext>
            </a:extLst>
          </p:cNvPr>
          <p:cNvSpPr>
            <a:spLocks noGrp="1"/>
          </p:cNvSpPr>
          <p:nvPr>
            <p:ph type="sldNum" sz="quarter" idx="5"/>
          </p:nvPr>
        </p:nvSpPr>
        <p:spPr/>
        <p:txBody>
          <a:bodyPr/>
          <a:lstStyle/>
          <a:p>
            <a:fld id="{CC069DA7-F9B8-4C7E-AB07-2B3E02BB17C6}" type="slidenum">
              <a:rPr lang="en-US" smtClean="0"/>
              <a:t>16</a:t>
            </a:fld>
            <a:endParaRPr lang="en-US"/>
          </a:p>
        </p:txBody>
      </p:sp>
    </p:spTree>
    <p:extLst>
      <p:ext uri="{BB962C8B-B14F-4D97-AF65-F5344CB8AC3E}">
        <p14:creationId xmlns:p14="http://schemas.microsoft.com/office/powerpoint/2010/main" val="2457827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curriculum requirements for the class of 2026. </a:t>
            </a:r>
          </a:p>
          <a:p>
            <a:endParaRPr lang="en-US" dirty="0"/>
          </a:p>
          <a:p>
            <a:r>
              <a:rPr lang="en-US" dirty="0"/>
              <a:t>The image on the right-hand side of the screen shows the first page of the Approved SDOS Coursework Document. </a:t>
            </a:r>
          </a:p>
          <a:p>
            <a:endParaRPr lang="en-US" dirty="0"/>
          </a:p>
          <a:p>
            <a:r>
              <a:rPr lang="en-US" dirty="0"/>
              <a:t>The bottom portion outlines subject areas and required units for the class of 2026…no subcategories necessary. </a:t>
            </a:r>
          </a:p>
        </p:txBody>
      </p:sp>
      <p:sp>
        <p:nvSpPr>
          <p:cNvPr id="4" name="Slide Number Placeholder 3"/>
          <p:cNvSpPr>
            <a:spLocks noGrp="1"/>
          </p:cNvSpPr>
          <p:nvPr>
            <p:ph type="sldNum" sz="quarter" idx="5"/>
          </p:nvPr>
        </p:nvSpPr>
        <p:spPr/>
        <p:txBody>
          <a:bodyPr/>
          <a:lstStyle/>
          <a:p>
            <a:fld id="{CC069DA7-F9B8-4C7E-AB07-2B3E02BB17C6}" type="slidenum">
              <a:rPr lang="en-US" smtClean="0"/>
              <a:t>17</a:t>
            </a:fld>
            <a:endParaRPr lang="en-US"/>
          </a:p>
        </p:txBody>
      </p:sp>
    </p:spTree>
    <p:extLst>
      <p:ext uri="{BB962C8B-B14F-4D97-AF65-F5344CB8AC3E}">
        <p14:creationId xmlns:p14="http://schemas.microsoft.com/office/powerpoint/2010/main" val="2696811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9922C-607A-BF5A-D322-1B44BD25C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82032-103D-D28D-14FA-E91FBD51E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FBE070-C929-21A5-77D4-B513C4BACA7B}"/>
              </a:ext>
            </a:extLst>
          </p:cNvPr>
          <p:cNvSpPr>
            <a:spLocks noGrp="1"/>
          </p:cNvSpPr>
          <p:nvPr>
            <p:ph type="body" idx="1"/>
          </p:nvPr>
        </p:nvSpPr>
        <p:spPr/>
        <p:txBody>
          <a:bodyPr/>
          <a:lstStyle/>
          <a:p>
            <a:r>
              <a:rPr lang="en-US" dirty="0"/>
              <a:t>However, for the class of 2027 and beyond, the BOR will be checking transcripts to ensure that students’ coursework fulfills all the required subcategories. </a:t>
            </a:r>
          </a:p>
        </p:txBody>
      </p:sp>
      <p:sp>
        <p:nvSpPr>
          <p:cNvPr id="4" name="Slide Number Placeholder 3">
            <a:extLst>
              <a:ext uri="{FF2B5EF4-FFF2-40B4-BE49-F238E27FC236}">
                <a16:creationId xmlns:a16="http://schemas.microsoft.com/office/drawing/2014/main" id="{184F6B93-CE67-5744-33AC-1B1E45FEF060}"/>
              </a:ext>
            </a:extLst>
          </p:cNvPr>
          <p:cNvSpPr>
            <a:spLocks noGrp="1"/>
          </p:cNvSpPr>
          <p:nvPr>
            <p:ph type="sldNum" sz="quarter" idx="5"/>
          </p:nvPr>
        </p:nvSpPr>
        <p:spPr/>
        <p:txBody>
          <a:bodyPr/>
          <a:lstStyle/>
          <a:p>
            <a:fld id="{CC069DA7-F9B8-4C7E-AB07-2B3E02BB17C6}" type="slidenum">
              <a:rPr lang="en-US" smtClean="0"/>
              <a:t>18</a:t>
            </a:fld>
            <a:endParaRPr lang="en-US"/>
          </a:p>
        </p:txBody>
      </p:sp>
    </p:spTree>
    <p:extLst>
      <p:ext uri="{BB962C8B-B14F-4D97-AF65-F5344CB8AC3E}">
        <p14:creationId xmlns:p14="http://schemas.microsoft.com/office/powerpoint/2010/main" val="2357060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65973-9B3E-2328-3DAC-428E8402E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53BD8-A32A-922E-1484-56C3BC5F2B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C426F3-3C45-E026-ACDE-E06F44E9792C}"/>
              </a:ext>
            </a:extLst>
          </p:cNvPr>
          <p:cNvSpPr>
            <a:spLocks noGrp="1"/>
          </p:cNvSpPr>
          <p:nvPr>
            <p:ph type="body" idx="1"/>
          </p:nvPr>
        </p:nvSpPr>
        <p:spPr/>
        <p:txBody>
          <a:bodyPr/>
          <a:lstStyle/>
          <a:p>
            <a:pPr marL="171450" indent="-171450">
              <a:buFont typeface="Arial" panose="020B0604020202020204" pitchFamily="34" charset="0"/>
              <a:buChar char="•"/>
            </a:pPr>
            <a:r>
              <a:rPr lang="en-US" dirty="0"/>
              <a:t>Example: the right-hand image shows the courses approved to meet the Language Arts subject area</a:t>
            </a:r>
          </a:p>
          <a:p>
            <a:pPr marL="171450" indent="-171450">
              <a:buFont typeface="Arial" panose="020B0604020202020204" pitchFamily="34" charset="0"/>
              <a:buChar char="•"/>
            </a:pPr>
            <a:r>
              <a:rPr lang="en-US" dirty="0"/>
              <a:t>The grey boxes show the subcategories that must be satisfied under English Language Arts. </a:t>
            </a:r>
          </a:p>
          <a:p>
            <a:pPr marL="171450" indent="-171450">
              <a:buFont typeface="Arial" panose="020B0604020202020204" pitchFamily="34" charset="0"/>
              <a:buChar char="•"/>
            </a:pPr>
            <a:r>
              <a:rPr lang="en-US" dirty="0"/>
              <a:t>The purple box underneath show the number of units required for that specific area.</a:t>
            </a:r>
          </a:p>
          <a:p>
            <a:pPr marL="171450" indent="-171450">
              <a:buFont typeface="Arial" panose="020B0604020202020204" pitchFamily="34" charset="0"/>
              <a:buChar char="•"/>
            </a:pPr>
            <a:r>
              <a:rPr lang="en-US" dirty="0"/>
              <a:t>One point I want to highlight – a course can only satisfy one subcategory. </a:t>
            </a:r>
          </a:p>
          <a:p>
            <a:pPr marL="628650" lvl="1" indent="-171450">
              <a:buFont typeface="Arial" panose="020B0604020202020204" pitchFamily="34" charset="0"/>
              <a:buChar char="•"/>
            </a:pPr>
            <a:r>
              <a:rPr lang="en-US" dirty="0"/>
              <a:t>Notice the course titled “01001 English Language Arts I” is listed under both the Writing and Literature subcategories.</a:t>
            </a:r>
          </a:p>
          <a:p>
            <a:pPr marL="1085850" lvl="2" indent="-171450">
              <a:buFont typeface="Arial" panose="020B0604020202020204" pitchFamily="34" charset="0"/>
              <a:buChar char="•"/>
            </a:pPr>
            <a:r>
              <a:rPr lang="en-US" dirty="0"/>
              <a:t>But in can only be used to satisfy one of those subcategories. In other words, no double-dipping. </a:t>
            </a:r>
          </a:p>
          <a:p>
            <a:pPr marL="628650" lvl="1" indent="-171450">
              <a:buFont typeface="Arial" panose="020B0604020202020204" pitchFamily="34" charset="0"/>
              <a:buChar char="•"/>
            </a:pPr>
            <a:r>
              <a:rPr lang="en-US" dirty="0"/>
              <a:t>There are examples of this in several other subject areas, but the most common is Economics being used for Personal Finance. If the student takes Econ instead of a Personal Finance course, they cannot also use that same Econ course to meet part of the Social Science requirement. </a:t>
            </a:r>
          </a:p>
        </p:txBody>
      </p:sp>
      <p:sp>
        <p:nvSpPr>
          <p:cNvPr id="4" name="Slide Number Placeholder 3">
            <a:extLst>
              <a:ext uri="{FF2B5EF4-FFF2-40B4-BE49-F238E27FC236}">
                <a16:creationId xmlns:a16="http://schemas.microsoft.com/office/drawing/2014/main" id="{C8DCB70D-A1AD-D38C-FFB7-7F45EDC252B4}"/>
              </a:ext>
            </a:extLst>
          </p:cNvPr>
          <p:cNvSpPr>
            <a:spLocks noGrp="1"/>
          </p:cNvSpPr>
          <p:nvPr>
            <p:ph type="sldNum" sz="quarter" idx="5"/>
          </p:nvPr>
        </p:nvSpPr>
        <p:spPr/>
        <p:txBody>
          <a:bodyPr/>
          <a:lstStyle/>
          <a:p>
            <a:fld id="{CC069DA7-F9B8-4C7E-AB07-2B3E02BB17C6}" type="slidenum">
              <a:rPr lang="en-US" smtClean="0"/>
              <a:t>19</a:t>
            </a:fld>
            <a:endParaRPr lang="en-US"/>
          </a:p>
        </p:txBody>
      </p:sp>
    </p:spTree>
    <p:extLst>
      <p:ext uri="{BB962C8B-B14F-4D97-AF65-F5344CB8AC3E}">
        <p14:creationId xmlns:p14="http://schemas.microsoft.com/office/powerpoint/2010/main" val="242964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Students may have grades below a C on their transcript as long as their overall GPA still qualifies them for SDOS, but those courses may not be used to satisfy a SDOS requirement. If your school uses +/- grading, a C- is below a C and does not count. </a:t>
            </a: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Any course below C is not used to meet SDOS course requirements.</a:t>
            </a: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shown in the examples on the screen, students who get less than a C in a eligible math course can either take an extra math course or retake a course to achieve the SDOS requirements.</a:t>
            </a:r>
          </a:p>
        </p:txBody>
      </p:sp>
      <p:sp>
        <p:nvSpPr>
          <p:cNvPr id="4" name="Slide Number Placeholder 3"/>
          <p:cNvSpPr>
            <a:spLocks noGrp="1"/>
          </p:cNvSpPr>
          <p:nvPr>
            <p:ph type="sldNum" sz="quarter" idx="5"/>
          </p:nvPr>
        </p:nvSpPr>
        <p:spPr/>
        <p:txBody>
          <a:bodyPr/>
          <a:lstStyle/>
          <a:p>
            <a:fld id="{CC069DA7-F9B8-4C7E-AB07-2B3E02BB17C6}" type="slidenum">
              <a:rPr lang="en-US" smtClean="0"/>
              <a:t>20</a:t>
            </a:fld>
            <a:endParaRPr lang="en-US"/>
          </a:p>
        </p:txBody>
      </p:sp>
    </p:spTree>
    <p:extLst>
      <p:ext uri="{BB962C8B-B14F-4D97-AF65-F5344CB8AC3E}">
        <p14:creationId xmlns:p14="http://schemas.microsoft.com/office/powerpoint/2010/main" val="2204207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we are going to talk about applying for the SDOS. </a:t>
            </a:r>
          </a:p>
          <a:p>
            <a:pPr marL="171450" indent="-171450">
              <a:buFont typeface="Arial" panose="020B0604020202020204" pitchFamily="34" charset="0"/>
              <a:buChar char="•"/>
            </a:pPr>
            <a:r>
              <a:rPr lang="en-US" dirty="0"/>
              <a:t>Students apply through the SD Board of Regents scholarship portal at sdbor.edu/scholarship.</a:t>
            </a:r>
          </a:p>
          <a:p>
            <a:pPr marL="171450" indent="-171450">
              <a:buFont typeface="Arial" panose="020B0604020202020204" pitchFamily="34" charset="0"/>
              <a:buChar char="•"/>
            </a:pPr>
            <a:r>
              <a:rPr lang="en-US" dirty="0"/>
              <a:t>Traditional May graduates starting college in the fall semester should apply by the following:</a:t>
            </a:r>
          </a:p>
          <a:p>
            <a:pPr marL="628650" lvl="1" indent="-171450">
              <a:buFont typeface="Arial" panose="020B0604020202020204" pitchFamily="34" charset="0"/>
              <a:buChar char="•"/>
            </a:pPr>
            <a:r>
              <a:rPr lang="en-US" dirty="0"/>
              <a:t>Preferred – June 1</a:t>
            </a:r>
          </a:p>
          <a:p>
            <a:pPr marL="628650" lvl="1" indent="-171450">
              <a:buFont typeface="Arial" panose="020B0604020202020204" pitchFamily="34" charset="0"/>
              <a:buChar char="•"/>
            </a:pPr>
            <a:r>
              <a:rPr lang="en-US" dirty="0"/>
              <a:t>Deadline – September 1</a:t>
            </a:r>
          </a:p>
          <a:p>
            <a:endParaRPr lang="en-US" dirty="0"/>
          </a:p>
        </p:txBody>
      </p:sp>
      <p:sp>
        <p:nvSpPr>
          <p:cNvPr id="4" name="Slide Number Placeholder 3"/>
          <p:cNvSpPr>
            <a:spLocks noGrp="1"/>
          </p:cNvSpPr>
          <p:nvPr>
            <p:ph type="sldNum" sz="quarter" idx="5"/>
          </p:nvPr>
        </p:nvSpPr>
        <p:spPr/>
        <p:txBody>
          <a:bodyPr/>
          <a:lstStyle/>
          <a:p>
            <a:fld id="{CC069DA7-F9B8-4C7E-AB07-2B3E02BB17C6}" type="slidenum">
              <a:rPr lang="en-US" smtClean="0"/>
              <a:t>21</a:t>
            </a:fld>
            <a:endParaRPr lang="en-US"/>
          </a:p>
        </p:txBody>
      </p:sp>
    </p:spTree>
    <p:extLst>
      <p:ext uri="{BB962C8B-B14F-4D97-AF65-F5344CB8AC3E}">
        <p14:creationId xmlns:p14="http://schemas.microsoft.com/office/powerpoint/2010/main" val="834980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Students can apply for SDOS (and other scholarships administered by the BOR) through the Scholarship Portal.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Go to sdbor.edu/scholarships and click on “Apply for Scholarships”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You will be brought to the screen on the right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0000"/>
                </a:solidFill>
              </a:rPr>
              <a:t>Students with a BOR email address (because they took a BOR dual credit course or are enrolled at a BOR university) should enter through the button titled “BOR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0000"/>
                </a:solidFill>
              </a:rPr>
              <a:t>All other students should enter through the “Non-BOR Students” button</a:t>
            </a:r>
          </a:p>
        </p:txBody>
      </p:sp>
      <p:sp>
        <p:nvSpPr>
          <p:cNvPr id="4" name="Slide Number Placeholder 3"/>
          <p:cNvSpPr>
            <a:spLocks noGrp="1"/>
          </p:cNvSpPr>
          <p:nvPr>
            <p:ph type="sldNum" sz="quarter" idx="5"/>
          </p:nvPr>
        </p:nvSpPr>
        <p:spPr/>
        <p:txBody>
          <a:bodyPr/>
          <a:lstStyle/>
          <a:p>
            <a:fld id="{CC069DA7-F9B8-4C7E-AB07-2B3E02BB17C6}" type="slidenum">
              <a:rPr lang="en-US" smtClean="0"/>
              <a:t>22</a:t>
            </a:fld>
            <a:endParaRPr lang="en-US"/>
          </a:p>
        </p:txBody>
      </p:sp>
    </p:spTree>
    <p:extLst>
      <p:ext uri="{BB962C8B-B14F-4D97-AF65-F5344CB8AC3E}">
        <p14:creationId xmlns:p14="http://schemas.microsoft.com/office/powerpoint/2010/main" val="1452735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D9484-EBD8-9181-021D-D1C887B03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A0FF2-6FEF-E4BC-9059-DF2C939E15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21DEB-DE14-C247-F989-5825A43D7102}"/>
              </a:ext>
            </a:extLst>
          </p:cNvPr>
          <p:cNvSpPr>
            <a:spLocks noGrp="1"/>
          </p:cNvSpPr>
          <p:nvPr>
            <p:ph type="body" idx="1"/>
          </p:nvPr>
        </p:nvSpPr>
        <p:spPr/>
        <p:txBody>
          <a:bodyPr/>
          <a:lstStyle/>
          <a:p>
            <a:pPr marL="171450" indent="-171450">
              <a:buFont typeface="Arial" panose="020B0604020202020204" pitchFamily="34" charset="0"/>
              <a:buChar char="•"/>
            </a:pPr>
            <a:r>
              <a:rPr lang="en-US" dirty="0"/>
              <a:t>Once a student has logged into the Scholarship Portal, they will select “My Applications” to access the SD Opportunity Scholarship application.</a:t>
            </a:r>
          </a:p>
          <a:p>
            <a:pPr marL="171450" indent="-171450">
              <a:buFont typeface="Arial" panose="020B0604020202020204" pitchFamily="34" charset="0"/>
              <a:buChar char="•"/>
            </a:pPr>
            <a:r>
              <a:rPr lang="en-US" dirty="0"/>
              <a:t>They will click the button that says “Start Application” and complete/submit the app from there.</a:t>
            </a:r>
          </a:p>
          <a:p>
            <a:pPr marL="171450" indent="-171450">
              <a:buFont typeface="Arial" panose="020B0604020202020204" pitchFamily="34" charset="0"/>
              <a:buChar char="•"/>
            </a:pPr>
            <a:r>
              <a:rPr lang="en-US" dirty="0"/>
              <a:t>Once submitted, the application will be evaluated.</a:t>
            </a:r>
          </a:p>
        </p:txBody>
      </p:sp>
      <p:sp>
        <p:nvSpPr>
          <p:cNvPr id="4" name="Slide Number Placeholder 3">
            <a:extLst>
              <a:ext uri="{FF2B5EF4-FFF2-40B4-BE49-F238E27FC236}">
                <a16:creationId xmlns:a16="http://schemas.microsoft.com/office/drawing/2014/main" id="{DE120D27-0748-1CA0-7660-51A1B8F63B01}"/>
              </a:ext>
            </a:extLst>
          </p:cNvPr>
          <p:cNvSpPr>
            <a:spLocks noGrp="1"/>
          </p:cNvSpPr>
          <p:nvPr>
            <p:ph type="sldNum" sz="quarter" idx="5"/>
          </p:nvPr>
        </p:nvSpPr>
        <p:spPr/>
        <p:txBody>
          <a:bodyPr/>
          <a:lstStyle/>
          <a:p>
            <a:fld id="{CC069DA7-F9B8-4C7E-AB07-2B3E02BB17C6}" type="slidenum">
              <a:rPr lang="en-US" smtClean="0"/>
              <a:t>23</a:t>
            </a:fld>
            <a:endParaRPr lang="en-US"/>
          </a:p>
        </p:txBody>
      </p:sp>
    </p:spTree>
    <p:extLst>
      <p:ext uri="{BB962C8B-B14F-4D97-AF65-F5344CB8AC3E}">
        <p14:creationId xmlns:p14="http://schemas.microsoft.com/office/powerpoint/2010/main" val="3082488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57D91-D7D2-AE32-F9BC-C1741E367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00EEA-F80E-0F33-2576-1E9C8038F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F791A-A1EB-7F43-2F69-AF768182F11A}"/>
              </a:ext>
            </a:extLst>
          </p:cNvPr>
          <p:cNvSpPr>
            <a:spLocks noGrp="1"/>
          </p:cNvSpPr>
          <p:nvPr>
            <p:ph type="body" idx="1"/>
          </p:nvPr>
        </p:nvSpPr>
        <p:spPr/>
        <p:txBody>
          <a:bodyPr/>
          <a:lstStyle/>
          <a:p>
            <a:pPr marL="171450" indent="-171450">
              <a:buFont typeface="Arial" panose="020B0604020202020204" pitchFamily="34" charset="0"/>
              <a:buChar char="•"/>
            </a:pPr>
            <a:r>
              <a:rPr lang="en-US" dirty="0"/>
              <a:t>The evaluation is based on information from the OFFICIAL transcript and ACT scores</a:t>
            </a:r>
          </a:p>
          <a:p>
            <a:pPr marL="171450" indent="-171450">
              <a:buFont typeface="Arial" panose="020B0604020202020204" pitchFamily="34" charset="0"/>
              <a:buChar char="•"/>
            </a:pPr>
            <a:r>
              <a:rPr lang="en-US" dirty="0"/>
              <a:t>Reviews for fall awarding begin June 1 and take the majority of the summer, due to volume</a:t>
            </a:r>
          </a:p>
          <a:p>
            <a:pPr marL="171450" indent="-171450">
              <a:buFont typeface="Arial" panose="020B0604020202020204" pitchFamily="34" charset="0"/>
              <a:buChar char="•"/>
            </a:pPr>
            <a:r>
              <a:rPr lang="en-US" dirty="0"/>
              <a:t>Students who change their college or university of choice after submitting their SDOS application should:</a:t>
            </a:r>
          </a:p>
          <a:p>
            <a:pPr marL="628650" lvl="1" indent="-171450">
              <a:buFont typeface="Arial" panose="020B0604020202020204" pitchFamily="34" charset="0"/>
              <a:buChar char="•"/>
            </a:pPr>
            <a:r>
              <a:rPr lang="en-US" dirty="0"/>
              <a:t>Communicate with BOR staff so their award will be recognized by the correct school</a:t>
            </a:r>
          </a:p>
          <a:p>
            <a:pPr marL="628650" lvl="1" indent="-171450">
              <a:buFont typeface="Arial" panose="020B0604020202020204" pitchFamily="34" charset="0"/>
              <a:buChar char="•"/>
            </a:pPr>
            <a:r>
              <a:rPr lang="en-US" dirty="0"/>
              <a:t>Send their Official high school transcript to their new institution</a:t>
            </a:r>
          </a:p>
          <a:p>
            <a:pPr marL="628650" lvl="1" indent="-171450">
              <a:buFont typeface="Arial" panose="020B0604020202020204" pitchFamily="34" charset="0"/>
              <a:buChar char="•"/>
            </a:pPr>
            <a:r>
              <a:rPr lang="en-US" dirty="0"/>
              <a:t>Ensure their most up-to-date ACT scores are sent to their school of choice (if not on the transcript)</a:t>
            </a:r>
          </a:p>
          <a:p>
            <a:pPr marL="171450" indent="-171450">
              <a:buFont typeface="Arial" panose="020B0604020202020204" pitchFamily="34" charset="0"/>
              <a:buChar char="•"/>
            </a:pPr>
            <a:r>
              <a:rPr lang="en-US" dirty="0"/>
              <a:t>Awardees are notified of their award in the “My Awards” tab within the BOR portal; they will also hear from their institution’s financial aid office</a:t>
            </a:r>
          </a:p>
          <a:p>
            <a:endParaRPr lang="en-US" dirty="0"/>
          </a:p>
        </p:txBody>
      </p:sp>
      <p:sp>
        <p:nvSpPr>
          <p:cNvPr id="4" name="Slide Number Placeholder 3">
            <a:extLst>
              <a:ext uri="{FF2B5EF4-FFF2-40B4-BE49-F238E27FC236}">
                <a16:creationId xmlns:a16="http://schemas.microsoft.com/office/drawing/2014/main" id="{884D6114-8663-2050-B324-48CCC38652DF}"/>
              </a:ext>
            </a:extLst>
          </p:cNvPr>
          <p:cNvSpPr>
            <a:spLocks noGrp="1"/>
          </p:cNvSpPr>
          <p:nvPr>
            <p:ph type="sldNum" sz="quarter" idx="5"/>
          </p:nvPr>
        </p:nvSpPr>
        <p:spPr/>
        <p:txBody>
          <a:bodyPr/>
          <a:lstStyle/>
          <a:p>
            <a:fld id="{CC069DA7-F9B8-4C7E-AB07-2B3E02BB17C6}" type="slidenum">
              <a:rPr lang="en-US" smtClean="0"/>
              <a:t>24</a:t>
            </a:fld>
            <a:endParaRPr lang="en-US"/>
          </a:p>
        </p:txBody>
      </p:sp>
    </p:spTree>
    <p:extLst>
      <p:ext uri="{BB962C8B-B14F-4D97-AF65-F5344CB8AC3E}">
        <p14:creationId xmlns:p14="http://schemas.microsoft.com/office/powerpoint/2010/main" val="1280312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07C29-63BD-FB91-9EC7-0121D3B68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F9E94-2EC8-4E50-E8BD-17921FF3E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549F9-F1B4-2D15-7FAC-9E73AA753FD8}"/>
              </a:ext>
            </a:extLst>
          </p:cNvPr>
          <p:cNvSpPr>
            <a:spLocks noGrp="1"/>
          </p:cNvSpPr>
          <p:nvPr>
            <p:ph type="body" idx="1"/>
          </p:nvPr>
        </p:nvSpPr>
        <p:spPr/>
        <p:txBody>
          <a:bodyPr/>
          <a:lstStyle/>
          <a:p>
            <a:pPr marL="171450" indent="-171450">
              <a:buFont typeface="Arial" panose="020B0604020202020204" pitchFamily="34" charset="0"/>
              <a:buChar char="•"/>
            </a:pPr>
            <a:r>
              <a:rPr lang="en-US" sz="6000" dirty="0"/>
              <a:t>The Board of Regents scholarship staff are here to support you through this process.</a:t>
            </a:r>
          </a:p>
          <a:p>
            <a:pPr marL="171450" indent="-171450">
              <a:buFont typeface="Arial" panose="020B0604020202020204" pitchFamily="34" charset="0"/>
              <a:buChar char="•"/>
            </a:pPr>
            <a:r>
              <a:rPr lang="en-US" sz="6000" dirty="0"/>
              <a:t>Submit a “Contact Us” at anytime.</a:t>
            </a:r>
            <a:endParaRPr lang="en-US" sz="60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60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0" kern="1200" dirty="0">
                <a:solidFill>
                  <a:schemeClr val="tx1"/>
                </a:solidFill>
                <a:latin typeface="+mn-lt"/>
                <a:ea typeface="+mn-ea"/>
                <a:cs typeface="+mn-cs"/>
              </a:rPr>
              <a:t>While students may apply using one email, it is preferred that they contact the BOR to update their account information once they have been assigned an email address at their full-time institution</a:t>
            </a:r>
          </a:p>
          <a:p>
            <a:pPr marL="171450" indent="-171450">
              <a:buFont typeface="Arial" panose="020B0604020202020204" pitchFamily="34" charset="0"/>
              <a:buChar char="•"/>
            </a:pPr>
            <a:r>
              <a:rPr lang="en-US" sz="6000" dirty="0"/>
              <a:t>Additionally, students who forget their login password should either contact the university helpdesk if a “BOR Student” or click the ‘Forgot Password’ button on the login page when a Non-BOR Student</a:t>
            </a:r>
          </a:p>
          <a:p>
            <a:pPr marL="0" indent="0">
              <a:buFont typeface="Arial" panose="020B0604020202020204" pitchFamily="34" charset="0"/>
              <a:buNone/>
            </a:pPr>
            <a:endParaRPr lang="en-US" sz="6000" dirty="0"/>
          </a:p>
          <a:p>
            <a:pPr marL="171450" indent="-171450">
              <a:buFont typeface="Arial" panose="020B0604020202020204" pitchFamily="34" charset="0"/>
              <a:buChar char="•"/>
            </a:pPr>
            <a:r>
              <a:rPr lang="en-US" sz="6000" dirty="0"/>
              <a:t>To submit a “Contact Us” form, students should:</a:t>
            </a:r>
          </a:p>
          <a:p>
            <a:pPr marL="628650" lvl="1" indent="-171450">
              <a:buFont typeface="Arial" panose="020B0604020202020204" pitchFamily="34" charset="0"/>
              <a:buChar char="•"/>
            </a:pPr>
            <a:r>
              <a:rPr lang="en-US" sz="6000" dirty="0"/>
              <a:t>Navigate to sdbor.edu/scholarships</a:t>
            </a:r>
          </a:p>
          <a:p>
            <a:pPr marL="628650" lvl="1" indent="-171450">
              <a:buFont typeface="Arial" panose="020B0604020202020204" pitchFamily="34" charset="0"/>
              <a:buChar char="•"/>
            </a:pPr>
            <a:r>
              <a:rPr lang="en-US" sz="6000" dirty="0"/>
              <a:t>Click the “Scholarship Forms” button</a:t>
            </a:r>
          </a:p>
          <a:p>
            <a:pPr marL="628650" lvl="1" indent="-171450">
              <a:buFont typeface="Arial" panose="020B0604020202020204" pitchFamily="34" charset="0"/>
              <a:buChar char="•"/>
            </a:pPr>
            <a:r>
              <a:rPr lang="en-US" sz="6000" dirty="0"/>
              <a:t>Select “General Scholarship Questions – Contact Us Form”</a:t>
            </a:r>
          </a:p>
          <a:p>
            <a:pPr marL="628650" lvl="1" indent="-171450">
              <a:buFont typeface="Arial" panose="020B0604020202020204" pitchFamily="34" charset="0"/>
              <a:buChar char="•"/>
            </a:pPr>
            <a:r>
              <a:rPr lang="en-US" sz="6000" dirty="0"/>
              <a:t>And then click the “Submit Your Questions Here” button</a:t>
            </a:r>
          </a:p>
          <a:p>
            <a:pPr marL="628650" lvl="1" indent="-171450">
              <a:buFont typeface="Arial" panose="020B0604020202020204" pitchFamily="34" charset="0"/>
              <a:buChar char="•"/>
            </a:pPr>
            <a:endParaRPr lang="en-US" sz="6000" dirty="0"/>
          </a:p>
        </p:txBody>
      </p:sp>
      <p:sp>
        <p:nvSpPr>
          <p:cNvPr id="4" name="Slide Number Placeholder 3">
            <a:extLst>
              <a:ext uri="{FF2B5EF4-FFF2-40B4-BE49-F238E27FC236}">
                <a16:creationId xmlns:a16="http://schemas.microsoft.com/office/drawing/2014/main" id="{451B6EAF-614C-570B-3FFC-E7B8556C57AD}"/>
              </a:ext>
            </a:extLst>
          </p:cNvPr>
          <p:cNvSpPr>
            <a:spLocks noGrp="1"/>
          </p:cNvSpPr>
          <p:nvPr>
            <p:ph type="sldNum" sz="quarter" idx="5"/>
          </p:nvPr>
        </p:nvSpPr>
        <p:spPr/>
        <p:txBody>
          <a:bodyPr/>
          <a:lstStyle/>
          <a:p>
            <a:fld id="{CC069DA7-F9B8-4C7E-AB07-2B3E02BB17C6}" type="slidenum">
              <a:rPr lang="en-US" smtClean="0"/>
              <a:t>25</a:t>
            </a:fld>
            <a:endParaRPr lang="en-US"/>
          </a:p>
        </p:txBody>
      </p:sp>
    </p:spTree>
    <p:extLst>
      <p:ext uri="{BB962C8B-B14F-4D97-AF65-F5344CB8AC3E}">
        <p14:creationId xmlns:p14="http://schemas.microsoft.com/office/powerpoint/2010/main" val="1141493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Our Dakota Dreams is the premier source for college prep information in SD for students/families and their advisors.</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Our Dakota Dreams is an effort led by a coalition of stakeholders with representatives from: </a:t>
            </a:r>
          </a:p>
          <a:p>
            <a:pPr marL="342900" marR="0" lvl="0" indent="-342900">
              <a:lnSpc>
                <a:spcPct val="115000"/>
              </a:lnSpc>
              <a:buFont typeface="Aptos" panose="020B00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BOR &amp; state public universities</a:t>
            </a:r>
          </a:p>
          <a:p>
            <a:pPr marL="342900" marR="0" lvl="0" indent="-342900">
              <a:lnSpc>
                <a:spcPct val="115000"/>
              </a:lnSpc>
              <a:buFont typeface="Aptos" panose="020B00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State’s technical colleges</a:t>
            </a:r>
          </a:p>
          <a:p>
            <a:pPr marL="342900" marR="0" lvl="0" indent="-342900">
              <a:lnSpc>
                <a:spcPct val="115000"/>
              </a:lnSpc>
              <a:buFont typeface="Aptos" panose="020B00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SD Department of Education</a:t>
            </a:r>
          </a:p>
          <a:p>
            <a:pPr marL="342900" marR="0" lvl="0" indent="-342900">
              <a:lnSpc>
                <a:spcPct val="115000"/>
              </a:lnSpc>
              <a:buFont typeface="Aptos" panose="020B00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Non-profit Mapping Your Future</a:t>
            </a:r>
          </a:p>
          <a:p>
            <a:pPr marL="342900" marR="0" lvl="0" indent="-342900">
              <a:lnSpc>
                <a:spcPct val="115000"/>
              </a:lnSpc>
              <a:spcAft>
                <a:spcPts val="800"/>
              </a:spcAft>
              <a:buFont typeface="Aptos" panose="020B00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SD Department of Labor &amp; Regulation</a:t>
            </a:r>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203562a481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spcBef>
                <a:spcPts val="0"/>
              </a:spcBef>
              <a:spcAft>
                <a:spcPts val="0"/>
              </a:spcAft>
              <a:buNone/>
            </a:pPr>
            <a:r>
              <a:rPr lang="en-US" sz="1000" dirty="0">
                <a:effectLst/>
                <a:latin typeface="Times New Roman" panose="02020603050405020304" pitchFamily="18" charset="0"/>
                <a:ea typeface="Times New Roman" panose="02020603050405020304" pitchFamily="18" charset="0"/>
              </a:rPr>
              <a:t>Our Dakota Dreams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Aptos" panose="020B00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Provides website resources on ourdakotadreams.com</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Just a few of these website resources include:</a:t>
            </a:r>
          </a:p>
          <a:p>
            <a:pPr marL="342900" marR="0" lvl="0" indent="-342900">
              <a:lnSpc>
                <a:spcPct val="115000"/>
              </a:lnSpc>
              <a:buFont typeface="Aptos" panose="020B00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Grade-by-grade college preparation checklists</a:t>
            </a:r>
          </a:p>
          <a:p>
            <a:pPr marL="342900" marR="0" lvl="0" indent="-342900">
              <a:lnSpc>
                <a:spcPct val="115000"/>
              </a:lnSpc>
              <a:buFont typeface="Aptos" panose="020B00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Dual credit &amp; college readiness coursework</a:t>
            </a:r>
          </a:p>
          <a:p>
            <a:pPr marL="342900" marR="0" lvl="0" indent="-342900">
              <a:lnSpc>
                <a:spcPct val="115000"/>
              </a:lnSpc>
              <a:buFont typeface="Aptos" panose="020B00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College and career exploration resources</a:t>
            </a:r>
          </a:p>
          <a:p>
            <a:pPr marL="342900" marR="0" lvl="0" indent="-342900">
              <a:lnSpc>
                <a:spcPct val="115000"/>
              </a:lnSpc>
              <a:buFont typeface="Aptos" panose="020B00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Cost of college &amp; financial aid information</a:t>
            </a:r>
          </a:p>
          <a:p>
            <a:pPr marL="342900" marR="0" lvl="0" indent="-342900">
              <a:lnSpc>
                <a:spcPct val="115000"/>
              </a:lnSpc>
              <a:buFont typeface="Aptos" panose="020B00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SD Scholarships &amp; Statewide scholarship bulletin board</a:t>
            </a:r>
          </a:p>
          <a:p>
            <a:pPr marL="342900" marR="0" lvl="0" indent="-342900">
              <a:lnSpc>
                <a:spcPct val="115000"/>
              </a:lnSpc>
              <a:buFont typeface="Aptos" panose="020B00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New math pathways advising tools</a:t>
            </a:r>
          </a:p>
          <a:p>
            <a:pPr marL="342900" marR="0" lvl="0" indent="-342900">
              <a:lnSpc>
                <a:spcPct val="115000"/>
              </a:lnSpc>
              <a:spcAft>
                <a:spcPts val="800"/>
              </a:spcAft>
              <a:buFont typeface="Aptos" panose="020B00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And more</a:t>
            </a:r>
          </a:p>
          <a:p>
            <a:pPr marL="0" lvl="0" indent="0" algn="l" rtl="0">
              <a:spcBef>
                <a:spcPts val="0"/>
              </a:spcBef>
              <a:spcAft>
                <a:spcPts val="0"/>
              </a:spcAft>
              <a:buNone/>
            </a:pPr>
            <a:endParaRPr dirty="0"/>
          </a:p>
        </p:txBody>
      </p:sp>
      <p:sp>
        <p:nvSpPr>
          <p:cNvPr id="124" name="Google Shape;124;g1203562a481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DD69114C-BE1C-ECC1-B64B-39A99958679C}"/>
            </a:ext>
          </a:extLst>
        </p:cNvPr>
        <p:cNvGrpSpPr/>
        <p:nvPr/>
      </p:nvGrpSpPr>
      <p:grpSpPr>
        <a:xfrm>
          <a:off x="0" y="0"/>
          <a:ext cx="0" cy="0"/>
          <a:chOff x="0" y="0"/>
          <a:chExt cx="0" cy="0"/>
        </a:xfrm>
      </p:grpSpPr>
      <p:sp>
        <p:nvSpPr>
          <p:cNvPr id="123" name="Google Shape;123;g1203562a481_0_186:notes">
            <a:extLst>
              <a:ext uri="{FF2B5EF4-FFF2-40B4-BE49-F238E27FC236}">
                <a16:creationId xmlns:a16="http://schemas.microsoft.com/office/drawing/2014/main" id="{68C3DA7D-FE7E-1917-EA60-C1E50925D9C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spcBef>
                <a:spcPts val="0"/>
              </a:spcBef>
              <a:spcAft>
                <a:spcPts val="0"/>
              </a:spcAft>
              <a:buNone/>
            </a:pPr>
            <a:r>
              <a:rPr lang="en-US" sz="1000" dirty="0">
                <a:effectLst/>
                <a:latin typeface="Times New Roman" panose="02020603050405020304" pitchFamily="18" charset="0"/>
                <a:ea typeface="Times New Roman" panose="02020603050405020304" pitchFamily="18" charset="0"/>
              </a:rPr>
              <a:t>There are scholarship-specific resources on the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Our Dakota Dreams website.</a:t>
            </a:r>
          </a:p>
          <a:p>
            <a:pPr marL="0" marR="0" lvl="0" indent="0">
              <a:spcBef>
                <a:spcPts val="0"/>
              </a:spcBef>
              <a:spcAft>
                <a:spcPts val="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These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 page on SD Scholarships, which provides more information on SD’s “Big Five” scholarships, as well as other state managed scholarships, institutional scholarships and more.</a:t>
            </a:r>
          </a:p>
          <a:p>
            <a:pPr marL="628650" marR="0" lvl="1" indent="-171450">
              <a:spcBef>
                <a:spcPts val="0"/>
              </a:spcBef>
              <a:spcAft>
                <a:spcPts val="0"/>
              </a:spcAft>
              <a:buFont typeface="Arial" panose="020B06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 page specifically devoted to information about the SD Opportunity Scholarship.</a:t>
            </a:r>
          </a:p>
          <a:p>
            <a:pPr marL="628650" marR="0" lvl="1" indent="-171450">
              <a:spcBef>
                <a:spcPts val="0"/>
              </a:spcBef>
              <a:spcAft>
                <a:spcPts val="0"/>
              </a:spcAft>
              <a:buFont typeface="Arial" panose="020B06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And a SD Scholarship Bulletin Board where you can search for scholarship opportunities.</a:t>
            </a:r>
          </a:p>
          <a:p>
            <a:pPr marL="628650" marR="0" lvl="1" indent="-171450">
              <a:spcBef>
                <a:spcPts val="0"/>
              </a:spcBef>
              <a:spcAft>
                <a:spcPts val="0"/>
              </a:spcAft>
              <a:buFont typeface="Arial" panose="020B0604020202020204" pitchFamily="34" charset="0"/>
              <a:buChar cha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Go to ourdakotadreams.com and</a:t>
            </a:r>
          </a:p>
          <a:p>
            <a:pPr marL="171450" marR="0" lvl="0" indent="-171450">
              <a:spcBef>
                <a:spcPts val="0"/>
              </a:spcBef>
              <a:spcAft>
                <a:spcPts val="0"/>
              </a:spcAft>
              <a:buFont typeface="Arial" panose="020B06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Toggle to the Paying For College menu item to find this information.</a:t>
            </a:r>
          </a:p>
          <a:p>
            <a:pPr marL="0" marR="0" indent="0">
              <a:lnSpc>
                <a:spcPct val="115000"/>
              </a:lnSpc>
              <a:spcAft>
                <a:spcPts val="800"/>
              </a:spcAft>
              <a:buFont typeface="Arial" panose="020B0604020202020204" pitchFamily="34" charset="0"/>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24" name="Google Shape;124;g1203562a481_0_186:notes">
            <a:extLst>
              <a:ext uri="{FF2B5EF4-FFF2-40B4-BE49-F238E27FC236}">
                <a16:creationId xmlns:a16="http://schemas.microsoft.com/office/drawing/2014/main" id="{2831A4FB-7E32-8A15-FDAE-96716D6DDE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97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SD Opportunity Scholarship?</a:t>
            </a:r>
          </a:p>
          <a:p>
            <a:pPr marL="171450" indent="-171450">
              <a:buFont typeface="Arial" panose="020B0604020202020204" pitchFamily="34" charset="0"/>
              <a:buChar char="•"/>
            </a:pPr>
            <a:r>
              <a:rPr lang="en-US" dirty="0"/>
              <a:t>Scholarship establish by the legislature in 2003</a:t>
            </a:r>
          </a:p>
          <a:p>
            <a:pPr marL="171450" indent="-171450">
              <a:buFont typeface="Arial" panose="020B0604020202020204" pitchFamily="34" charset="0"/>
              <a:buChar char="•"/>
            </a:pPr>
            <a:r>
              <a:rPr lang="en-US" dirty="0"/>
              <a:t>And the purpose of the scholarship is to:</a:t>
            </a:r>
          </a:p>
          <a:p>
            <a:pPr marL="628650" lvl="1" indent="-171450">
              <a:buFont typeface="Arial" panose="020B0604020202020204" pitchFamily="34" charset="0"/>
              <a:buChar char="•"/>
            </a:pPr>
            <a:r>
              <a:rPr lang="en-US" dirty="0"/>
              <a:t>help SD graduates prep for success in college</a:t>
            </a:r>
          </a:p>
          <a:p>
            <a:pPr marL="628650" lvl="1" indent="-171450">
              <a:buFont typeface="Arial" panose="020B0604020202020204" pitchFamily="34" charset="0"/>
              <a:buChar char="•"/>
            </a:pPr>
            <a:r>
              <a:rPr lang="en-US" dirty="0"/>
              <a:t>receive affordable education</a:t>
            </a:r>
          </a:p>
          <a:p>
            <a:pPr marL="628650" lvl="1" indent="-171450">
              <a:buFont typeface="Arial" panose="020B0604020202020204" pitchFamily="34" charset="0"/>
              <a:buChar char="•"/>
            </a:pPr>
            <a:r>
              <a:rPr lang="en-US" dirty="0"/>
              <a:t>encourage graduates to stay in SD for college</a:t>
            </a:r>
          </a:p>
          <a:p>
            <a:pPr marL="171450" indent="-171450">
              <a:buFont typeface="Arial" panose="020B0604020202020204" pitchFamily="34" charset="0"/>
              <a:buChar char="•"/>
            </a:pPr>
            <a:r>
              <a:rPr lang="en-US" dirty="0"/>
              <a:t>Funds for the scholarship come from legislative appropriation</a:t>
            </a:r>
          </a:p>
          <a:p>
            <a:endParaRPr lang="en-US" dirty="0"/>
          </a:p>
          <a:p>
            <a:r>
              <a:rPr lang="en-US" dirty="0"/>
              <a:t>Is it a competitive scholarship?</a:t>
            </a:r>
          </a:p>
          <a:p>
            <a:pPr marL="171450" indent="-171450">
              <a:buFont typeface="Arial" panose="020B0604020202020204" pitchFamily="34" charset="0"/>
              <a:buChar char="•"/>
            </a:pPr>
            <a:r>
              <a:rPr lang="en-US" dirty="0"/>
              <a:t>No, while the scholarship requires rigor, any student who meets eligibility and completes the application can expect to be awarded</a:t>
            </a:r>
          </a:p>
          <a:p>
            <a:endParaRPr lang="en-US" dirty="0"/>
          </a:p>
        </p:txBody>
      </p:sp>
      <p:sp>
        <p:nvSpPr>
          <p:cNvPr id="4" name="Slide Number Placeholder 3"/>
          <p:cNvSpPr>
            <a:spLocks noGrp="1"/>
          </p:cNvSpPr>
          <p:nvPr>
            <p:ph type="sldNum" sz="quarter" idx="5"/>
          </p:nvPr>
        </p:nvSpPr>
        <p:spPr/>
        <p:txBody>
          <a:bodyPr/>
          <a:lstStyle/>
          <a:p>
            <a:fld id="{CC069DA7-F9B8-4C7E-AB07-2B3E02BB17C6}" type="slidenum">
              <a:rPr lang="en-US" smtClean="0"/>
              <a:t>6</a:t>
            </a:fld>
            <a:endParaRPr lang="en-US"/>
          </a:p>
        </p:txBody>
      </p:sp>
    </p:spTree>
    <p:extLst>
      <p:ext uri="{BB962C8B-B14F-4D97-AF65-F5344CB8AC3E}">
        <p14:creationId xmlns:p14="http://schemas.microsoft.com/office/powerpoint/2010/main" val="2396971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j-lt"/>
              </a:rPr>
              <a:t>So how much money does an SDOS awardee receive?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j-lt"/>
              </a:rPr>
              <a:t>Awardees are eligible to receive up to $7,500.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j-lt"/>
              </a:rPr>
              <a:t>Half of the annual award amount is paid to the student in Fall, the other half in Spring, which is dictated by SDCL 13-55-33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j-lt"/>
              </a:rPr>
              <a:t>Notice the 7</a:t>
            </a:r>
            <a:r>
              <a:rPr lang="en-US" sz="1200" baseline="30000" dirty="0">
                <a:latin typeface="+mj-lt"/>
              </a:rPr>
              <a:t>th</a:t>
            </a:r>
            <a:r>
              <a:rPr lang="en-US" sz="1200" dirty="0">
                <a:latin typeface="+mj-lt"/>
              </a:rPr>
              <a:t> and 8</a:t>
            </a:r>
            <a:r>
              <a:rPr lang="en-US" sz="1200" baseline="30000" dirty="0">
                <a:latin typeface="+mj-lt"/>
              </a:rPr>
              <a:t>th</a:t>
            </a:r>
            <a:r>
              <a:rPr lang="en-US" sz="1200" dirty="0">
                <a:latin typeface="+mj-lt"/>
              </a:rPr>
              <a:t> terms are double the annual award amount than the prior three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j-lt"/>
              </a:rPr>
              <a:t>Per statute, students are eligible to participate for 4 academic years, 8 consecutive spring and fall terms, or attainment of bachelor's degree, whichever comes first.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j-lt"/>
              </a:rPr>
              <a:t>So, if a student is pursing an associates degree, it’s likely that they will only receive the first two years of the program, unless they chose to continue their education in some way at a participating school.</a:t>
            </a:r>
          </a:p>
        </p:txBody>
      </p:sp>
      <p:sp>
        <p:nvSpPr>
          <p:cNvPr id="4" name="Slide Number Placeholder 3"/>
          <p:cNvSpPr>
            <a:spLocks noGrp="1"/>
          </p:cNvSpPr>
          <p:nvPr>
            <p:ph type="sldNum" sz="quarter" idx="5"/>
          </p:nvPr>
        </p:nvSpPr>
        <p:spPr/>
        <p:txBody>
          <a:bodyPr/>
          <a:lstStyle/>
          <a:p>
            <a:fld id="{CC069DA7-F9B8-4C7E-AB07-2B3E02BB17C6}" type="slidenum">
              <a:rPr lang="en-US" smtClean="0"/>
              <a:t>7</a:t>
            </a:fld>
            <a:endParaRPr lang="en-US"/>
          </a:p>
        </p:txBody>
      </p:sp>
    </p:spTree>
    <p:extLst>
      <p:ext uri="{BB962C8B-B14F-4D97-AF65-F5344CB8AC3E}">
        <p14:creationId xmlns:p14="http://schemas.microsoft.com/office/powerpoint/2010/main" val="3218293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D0D42-B667-881D-8E55-8353501FA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5A693-B40F-3EE0-486E-E7D29687F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E9D6C8-F151-552C-A01F-6D2DE0F8F8D3}"/>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South Dakota Board of Regents administers the SDOS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 you can find more in-depth information about this and other BOR managed scholarships on sdbor.edu/scholarships</a:t>
            </a:r>
          </a:p>
          <a:p>
            <a:pPr marL="171450" indent="-171450">
              <a:buFont typeface="Arial" panose="020B0604020202020204" pitchFamily="34" charset="0"/>
              <a:buChar char="•"/>
            </a:pPr>
            <a:r>
              <a:rPr lang="en-US" dirty="0"/>
              <a:t>Click on “Scholarship Information” which will take you to the page shown on the next slide</a:t>
            </a:r>
          </a:p>
          <a:p>
            <a:endParaRPr lang="en-US" dirty="0"/>
          </a:p>
        </p:txBody>
      </p:sp>
      <p:sp>
        <p:nvSpPr>
          <p:cNvPr id="4" name="Slide Number Placeholder 3">
            <a:extLst>
              <a:ext uri="{FF2B5EF4-FFF2-40B4-BE49-F238E27FC236}">
                <a16:creationId xmlns:a16="http://schemas.microsoft.com/office/drawing/2014/main" id="{BD5BEAF8-FA5A-4FD4-FB6B-C50AE4A9AF19}"/>
              </a:ext>
            </a:extLst>
          </p:cNvPr>
          <p:cNvSpPr>
            <a:spLocks noGrp="1"/>
          </p:cNvSpPr>
          <p:nvPr>
            <p:ph type="sldNum" sz="quarter" idx="5"/>
          </p:nvPr>
        </p:nvSpPr>
        <p:spPr/>
        <p:txBody>
          <a:bodyPr/>
          <a:lstStyle/>
          <a:p>
            <a:fld id="{CC069DA7-F9B8-4C7E-AB07-2B3E02BB17C6}" type="slidenum">
              <a:rPr lang="en-US" smtClean="0"/>
              <a:t>8</a:t>
            </a:fld>
            <a:endParaRPr lang="en-US"/>
          </a:p>
        </p:txBody>
      </p:sp>
    </p:spTree>
    <p:extLst>
      <p:ext uri="{BB962C8B-B14F-4D97-AF65-F5344CB8AC3E}">
        <p14:creationId xmlns:p14="http://schemas.microsoft.com/office/powerpoint/2010/main" val="546705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45631-92B1-C85C-4896-5A59295DD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6F94E-3F7B-DADE-E0C4-DF25FF74D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FF067-34D7-EF3E-E1C0-E671ED0ED68C}"/>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On the left-hand image, you will see all scholarships managed by the BOR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But for today’s topic, you will click on the SDOS as shown, and it will take you to the image on the right</a:t>
            </a:r>
          </a:p>
          <a:p>
            <a:pPr marL="171450" indent="-171450">
              <a:buFont typeface="Arial" panose="020B0604020202020204" pitchFamily="34" charset="0"/>
              <a:buChar char="•"/>
            </a:pPr>
            <a:r>
              <a:rPr lang="en-US" dirty="0"/>
              <a:t>This page serves as the knowledge base for the SDOS, including a complete list of FAQs</a:t>
            </a:r>
          </a:p>
          <a:p>
            <a:endParaRPr lang="en-US" dirty="0"/>
          </a:p>
        </p:txBody>
      </p:sp>
      <p:sp>
        <p:nvSpPr>
          <p:cNvPr id="4" name="Slide Number Placeholder 3">
            <a:extLst>
              <a:ext uri="{FF2B5EF4-FFF2-40B4-BE49-F238E27FC236}">
                <a16:creationId xmlns:a16="http://schemas.microsoft.com/office/drawing/2014/main" id="{AF546DC9-0EF3-36E4-E965-74514F1E4C19}"/>
              </a:ext>
            </a:extLst>
          </p:cNvPr>
          <p:cNvSpPr>
            <a:spLocks noGrp="1"/>
          </p:cNvSpPr>
          <p:nvPr>
            <p:ph type="sldNum" sz="quarter" idx="5"/>
          </p:nvPr>
        </p:nvSpPr>
        <p:spPr/>
        <p:txBody>
          <a:bodyPr/>
          <a:lstStyle/>
          <a:p>
            <a:fld id="{CC069DA7-F9B8-4C7E-AB07-2B3E02BB17C6}" type="slidenum">
              <a:rPr lang="en-US" smtClean="0"/>
              <a:t>9</a:t>
            </a:fld>
            <a:endParaRPr lang="en-US"/>
          </a:p>
        </p:txBody>
      </p:sp>
    </p:spTree>
    <p:extLst>
      <p:ext uri="{BB962C8B-B14F-4D97-AF65-F5344CB8AC3E}">
        <p14:creationId xmlns:p14="http://schemas.microsoft.com/office/powerpoint/2010/main" val="2102080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05993-8FCA-A6E5-F296-687780DA66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36F7F1-4EE6-D7DF-1057-0D730BAFF3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9B8FB4-FDAD-1CD4-555E-FD1E6EEC6767}"/>
              </a:ext>
            </a:extLst>
          </p:cNvPr>
          <p:cNvSpPr>
            <a:spLocks noGrp="1"/>
          </p:cNvSpPr>
          <p:nvPr>
            <p:ph type="dt" sz="half" idx="10"/>
          </p:nvPr>
        </p:nvSpPr>
        <p:spPr/>
        <p:txBody>
          <a:bodyPr/>
          <a:lstStyle/>
          <a:p>
            <a:fld id="{DF21F709-C382-4BC4-83BF-D19269EE581C}" type="datetimeFigureOut">
              <a:rPr lang="en-US" smtClean="0"/>
              <a:t>8/21/2025</a:t>
            </a:fld>
            <a:endParaRPr lang="en-US"/>
          </a:p>
        </p:txBody>
      </p:sp>
      <p:sp>
        <p:nvSpPr>
          <p:cNvPr id="5" name="Footer Placeholder 4">
            <a:extLst>
              <a:ext uri="{FF2B5EF4-FFF2-40B4-BE49-F238E27FC236}">
                <a16:creationId xmlns:a16="http://schemas.microsoft.com/office/drawing/2014/main" id="{296D4202-A898-606D-F2F2-EF4227A5B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6D58E-4F4B-C8EC-15A5-CFCA84DFAC75}"/>
              </a:ext>
            </a:extLst>
          </p:cNvPr>
          <p:cNvSpPr>
            <a:spLocks noGrp="1"/>
          </p:cNvSpPr>
          <p:nvPr>
            <p:ph type="sldNum" sz="quarter" idx="12"/>
          </p:nvPr>
        </p:nvSpPr>
        <p:spPr/>
        <p:txBody>
          <a:bodyPr/>
          <a:lstStyle/>
          <a:p>
            <a:fld id="{C642C118-0F1B-4CA3-8D8D-2331825F029C}" type="slidenum">
              <a:rPr lang="en-US" smtClean="0"/>
              <a:t>‹#›</a:t>
            </a:fld>
            <a:endParaRPr lang="en-US"/>
          </a:p>
        </p:txBody>
      </p:sp>
    </p:spTree>
    <p:extLst>
      <p:ext uri="{BB962C8B-B14F-4D97-AF65-F5344CB8AC3E}">
        <p14:creationId xmlns:p14="http://schemas.microsoft.com/office/powerpoint/2010/main" val="271891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DD50-8DFB-BA8B-BC4C-A1AB1E144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BA6AF1-51F3-945C-855C-E2266182A9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B09BD-C468-DFA7-8DDF-67C965272730}"/>
              </a:ext>
            </a:extLst>
          </p:cNvPr>
          <p:cNvSpPr>
            <a:spLocks noGrp="1"/>
          </p:cNvSpPr>
          <p:nvPr>
            <p:ph type="dt" sz="half" idx="10"/>
          </p:nvPr>
        </p:nvSpPr>
        <p:spPr/>
        <p:txBody>
          <a:bodyPr/>
          <a:lstStyle/>
          <a:p>
            <a:fld id="{DF21F709-C382-4BC4-83BF-D19269EE581C}" type="datetimeFigureOut">
              <a:rPr lang="en-US" smtClean="0"/>
              <a:t>8/21/2025</a:t>
            </a:fld>
            <a:endParaRPr lang="en-US"/>
          </a:p>
        </p:txBody>
      </p:sp>
      <p:sp>
        <p:nvSpPr>
          <p:cNvPr id="5" name="Footer Placeholder 4">
            <a:extLst>
              <a:ext uri="{FF2B5EF4-FFF2-40B4-BE49-F238E27FC236}">
                <a16:creationId xmlns:a16="http://schemas.microsoft.com/office/drawing/2014/main" id="{447CF39E-501E-4541-2DD5-3EF390B1B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4C94B-D95C-0263-E11E-78E01855F348}"/>
              </a:ext>
            </a:extLst>
          </p:cNvPr>
          <p:cNvSpPr>
            <a:spLocks noGrp="1"/>
          </p:cNvSpPr>
          <p:nvPr>
            <p:ph type="sldNum" sz="quarter" idx="12"/>
          </p:nvPr>
        </p:nvSpPr>
        <p:spPr/>
        <p:txBody>
          <a:bodyPr/>
          <a:lstStyle/>
          <a:p>
            <a:fld id="{C642C118-0F1B-4CA3-8D8D-2331825F029C}" type="slidenum">
              <a:rPr lang="en-US" smtClean="0"/>
              <a:t>‹#›</a:t>
            </a:fld>
            <a:endParaRPr lang="en-US"/>
          </a:p>
        </p:txBody>
      </p:sp>
    </p:spTree>
    <p:extLst>
      <p:ext uri="{BB962C8B-B14F-4D97-AF65-F5344CB8AC3E}">
        <p14:creationId xmlns:p14="http://schemas.microsoft.com/office/powerpoint/2010/main" val="2249287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3DEBA5-A772-725E-16B4-DE86E453D3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9E00A2-6EB3-D718-1F71-3F9C2EBCE4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0F599-3CE3-67A0-7343-66681A03B755}"/>
              </a:ext>
            </a:extLst>
          </p:cNvPr>
          <p:cNvSpPr>
            <a:spLocks noGrp="1"/>
          </p:cNvSpPr>
          <p:nvPr>
            <p:ph type="dt" sz="half" idx="10"/>
          </p:nvPr>
        </p:nvSpPr>
        <p:spPr/>
        <p:txBody>
          <a:bodyPr/>
          <a:lstStyle/>
          <a:p>
            <a:fld id="{DF21F709-C382-4BC4-83BF-D19269EE581C}" type="datetimeFigureOut">
              <a:rPr lang="en-US" smtClean="0"/>
              <a:t>8/21/2025</a:t>
            </a:fld>
            <a:endParaRPr lang="en-US"/>
          </a:p>
        </p:txBody>
      </p:sp>
      <p:sp>
        <p:nvSpPr>
          <p:cNvPr id="5" name="Footer Placeholder 4">
            <a:extLst>
              <a:ext uri="{FF2B5EF4-FFF2-40B4-BE49-F238E27FC236}">
                <a16:creationId xmlns:a16="http://schemas.microsoft.com/office/drawing/2014/main" id="{3F9B81F8-AAF3-F529-FFE2-FC60F067B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4C128-9A6B-366C-7BF8-01ABABDDE6C5}"/>
              </a:ext>
            </a:extLst>
          </p:cNvPr>
          <p:cNvSpPr>
            <a:spLocks noGrp="1"/>
          </p:cNvSpPr>
          <p:nvPr>
            <p:ph type="sldNum" sz="quarter" idx="12"/>
          </p:nvPr>
        </p:nvSpPr>
        <p:spPr/>
        <p:txBody>
          <a:bodyPr/>
          <a:lstStyle/>
          <a:p>
            <a:fld id="{C642C118-0F1B-4CA3-8D8D-2331825F029C}" type="slidenum">
              <a:rPr lang="en-US" smtClean="0"/>
              <a:t>‹#›</a:t>
            </a:fld>
            <a:endParaRPr lang="en-US"/>
          </a:p>
        </p:txBody>
      </p:sp>
    </p:spTree>
    <p:extLst>
      <p:ext uri="{BB962C8B-B14F-4D97-AF65-F5344CB8AC3E}">
        <p14:creationId xmlns:p14="http://schemas.microsoft.com/office/powerpoint/2010/main" val="122393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A128-7E3A-2382-8C50-56292EC2A0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91FB5-A859-7D87-6A25-6A4A39C973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38875-2550-422B-4602-9492274166BC}"/>
              </a:ext>
            </a:extLst>
          </p:cNvPr>
          <p:cNvSpPr>
            <a:spLocks noGrp="1"/>
          </p:cNvSpPr>
          <p:nvPr>
            <p:ph type="dt" sz="half" idx="10"/>
          </p:nvPr>
        </p:nvSpPr>
        <p:spPr/>
        <p:txBody>
          <a:bodyPr/>
          <a:lstStyle/>
          <a:p>
            <a:fld id="{DF21F709-C382-4BC4-83BF-D19269EE581C}" type="datetimeFigureOut">
              <a:rPr lang="en-US" smtClean="0"/>
              <a:t>8/21/2025</a:t>
            </a:fld>
            <a:endParaRPr lang="en-US"/>
          </a:p>
        </p:txBody>
      </p:sp>
      <p:sp>
        <p:nvSpPr>
          <p:cNvPr id="5" name="Footer Placeholder 4">
            <a:extLst>
              <a:ext uri="{FF2B5EF4-FFF2-40B4-BE49-F238E27FC236}">
                <a16:creationId xmlns:a16="http://schemas.microsoft.com/office/drawing/2014/main" id="{A72CFEA5-0380-375C-3B44-DF78FFF3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87DE6-DC04-0804-5779-7C562334CB77}"/>
              </a:ext>
            </a:extLst>
          </p:cNvPr>
          <p:cNvSpPr>
            <a:spLocks noGrp="1"/>
          </p:cNvSpPr>
          <p:nvPr>
            <p:ph type="sldNum" sz="quarter" idx="12"/>
          </p:nvPr>
        </p:nvSpPr>
        <p:spPr/>
        <p:txBody>
          <a:bodyPr/>
          <a:lstStyle/>
          <a:p>
            <a:fld id="{C642C118-0F1B-4CA3-8D8D-2331825F029C}" type="slidenum">
              <a:rPr lang="en-US" smtClean="0"/>
              <a:t>‹#›</a:t>
            </a:fld>
            <a:endParaRPr lang="en-US"/>
          </a:p>
        </p:txBody>
      </p:sp>
    </p:spTree>
    <p:extLst>
      <p:ext uri="{BB962C8B-B14F-4D97-AF65-F5344CB8AC3E}">
        <p14:creationId xmlns:p14="http://schemas.microsoft.com/office/powerpoint/2010/main" val="141768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1A45A-D4F8-5789-EDFC-556446697B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1BEAAD-E234-1EB4-C0EA-576F288DAD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805B-E6BE-BF3C-4B6C-C7A36546E15A}"/>
              </a:ext>
            </a:extLst>
          </p:cNvPr>
          <p:cNvSpPr>
            <a:spLocks noGrp="1"/>
          </p:cNvSpPr>
          <p:nvPr>
            <p:ph type="dt" sz="half" idx="10"/>
          </p:nvPr>
        </p:nvSpPr>
        <p:spPr/>
        <p:txBody>
          <a:bodyPr/>
          <a:lstStyle/>
          <a:p>
            <a:fld id="{DF21F709-C382-4BC4-83BF-D19269EE581C}" type="datetimeFigureOut">
              <a:rPr lang="en-US" smtClean="0"/>
              <a:t>8/21/2025</a:t>
            </a:fld>
            <a:endParaRPr lang="en-US"/>
          </a:p>
        </p:txBody>
      </p:sp>
      <p:sp>
        <p:nvSpPr>
          <p:cNvPr id="5" name="Footer Placeholder 4">
            <a:extLst>
              <a:ext uri="{FF2B5EF4-FFF2-40B4-BE49-F238E27FC236}">
                <a16:creationId xmlns:a16="http://schemas.microsoft.com/office/drawing/2014/main" id="{E60FBE80-DC60-CE11-4CDC-BF9293396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F4AA7-4CF9-96D3-8994-FE49732DBD7C}"/>
              </a:ext>
            </a:extLst>
          </p:cNvPr>
          <p:cNvSpPr>
            <a:spLocks noGrp="1"/>
          </p:cNvSpPr>
          <p:nvPr>
            <p:ph type="sldNum" sz="quarter" idx="12"/>
          </p:nvPr>
        </p:nvSpPr>
        <p:spPr/>
        <p:txBody>
          <a:bodyPr/>
          <a:lstStyle/>
          <a:p>
            <a:fld id="{C642C118-0F1B-4CA3-8D8D-2331825F029C}" type="slidenum">
              <a:rPr lang="en-US" smtClean="0"/>
              <a:t>‹#›</a:t>
            </a:fld>
            <a:endParaRPr lang="en-US"/>
          </a:p>
        </p:txBody>
      </p:sp>
    </p:spTree>
    <p:extLst>
      <p:ext uri="{BB962C8B-B14F-4D97-AF65-F5344CB8AC3E}">
        <p14:creationId xmlns:p14="http://schemas.microsoft.com/office/powerpoint/2010/main" val="1705803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6C686-9E36-3853-A113-F2F88F53F6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FD66CC-4CF3-59CF-30EE-7FF7B21A0D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C4EE2F-E557-0694-C5E5-AB1B66773E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0B7BB0-3744-B396-53AA-3331C2F64EC8}"/>
              </a:ext>
            </a:extLst>
          </p:cNvPr>
          <p:cNvSpPr>
            <a:spLocks noGrp="1"/>
          </p:cNvSpPr>
          <p:nvPr>
            <p:ph type="dt" sz="half" idx="10"/>
          </p:nvPr>
        </p:nvSpPr>
        <p:spPr/>
        <p:txBody>
          <a:bodyPr/>
          <a:lstStyle/>
          <a:p>
            <a:fld id="{DF21F709-C382-4BC4-83BF-D19269EE581C}" type="datetimeFigureOut">
              <a:rPr lang="en-US" smtClean="0"/>
              <a:t>8/21/2025</a:t>
            </a:fld>
            <a:endParaRPr lang="en-US"/>
          </a:p>
        </p:txBody>
      </p:sp>
      <p:sp>
        <p:nvSpPr>
          <p:cNvPr id="6" name="Footer Placeholder 5">
            <a:extLst>
              <a:ext uri="{FF2B5EF4-FFF2-40B4-BE49-F238E27FC236}">
                <a16:creationId xmlns:a16="http://schemas.microsoft.com/office/drawing/2014/main" id="{97D0E552-C740-538F-7514-4B61CB165D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EA9390-CC5E-2CC7-1900-C64E063A8879}"/>
              </a:ext>
            </a:extLst>
          </p:cNvPr>
          <p:cNvSpPr>
            <a:spLocks noGrp="1"/>
          </p:cNvSpPr>
          <p:nvPr>
            <p:ph type="sldNum" sz="quarter" idx="12"/>
          </p:nvPr>
        </p:nvSpPr>
        <p:spPr/>
        <p:txBody>
          <a:bodyPr/>
          <a:lstStyle/>
          <a:p>
            <a:fld id="{C642C118-0F1B-4CA3-8D8D-2331825F029C}" type="slidenum">
              <a:rPr lang="en-US" smtClean="0"/>
              <a:t>‹#›</a:t>
            </a:fld>
            <a:endParaRPr lang="en-US"/>
          </a:p>
        </p:txBody>
      </p:sp>
    </p:spTree>
    <p:extLst>
      <p:ext uri="{BB962C8B-B14F-4D97-AF65-F5344CB8AC3E}">
        <p14:creationId xmlns:p14="http://schemas.microsoft.com/office/powerpoint/2010/main" val="261022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5E277-1ACA-5D49-E417-F45380F33D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04445-F26D-E301-8189-1D7AF1ED95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395ACC-FC1A-5FA0-D4B1-CA63DD53CB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27F508-A7A0-7177-BACB-E6D460A97B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E36176-1C0D-E5DC-9707-A40E27180B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AF90BF-899C-25B0-DD48-AA2E52222C72}"/>
              </a:ext>
            </a:extLst>
          </p:cNvPr>
          <p:cNvSpPr>
            <a:spLocks noGrp="1"/>
          </p:cNvSpPr>
          <p:nvPr>
            <p:ph type="dt" sz="half" idx="10"/>
          </p:nvPr>
        </p:nvSpPr>
        <p:spPr/>
        <p:txBody>
          <a:bodyPr/>
          <a:lstStyle/>
          <a:p>
            <a:fld id="{DF21F709-C382-4BC4-83BF-D19269EE581C}" type="datetimeFigureOut">
              <a:rPr lang="en-US" smtClean="0"/>
              <a:t>8/21/2025</a:t>
            </a:fld>
            <a:endParaRPr lang="en-US"/>
          </a:p>
        </p:txBody>
      </p:sp>
      <p:sp>
        <p:nvSpPr>
          <p:cNvPr id="8" name="Footer Placeholder 7">
            <a:extLst>
              <a:ext uri="{FF2B5EF4-FFF2-40B4-BE49-F238E27FC236}">
                <a16:creationId xmlns:a16="http://schemas.microsoft.com/office/drawing/2014/main" id="{E58C0B94-3306-84F6-AB69-8AE75030D7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7D13F0-8EA0-5300-D53E-BF5C65B13DC0}"/>
              </a:ext>
            </a:extLst>
          </p:cNvPr>
          <p:cNvSpPr>
            <a:spLocks noGrp="1"/>
          </p:cNvSpPr>
          <p:nvPr>
            <p:ph type="sldNum" sz="quarter" idx="12"/>
          </p:nvPr>
        </p:nvSpPr>
        <p:spPr/>
        <p:txBody>
          <a:bodyPr/>
          <a:lstStyle/>
          <a:p>
            <a:fld id="{C642C118-0F1B-4CA3-8D8D-2331825F029C}" type="slidenum">
              <a:rPr lang="en-US" smtClean="0"/>
              <a:t>‹#›</a:t>
            </a:fld>
            <a:endParaRPr lang="en-US"/>
          </a:p>
        </p:txBody>
      </p:sp>
    </p:spTree>
    <p:extLst>
      <p:ext uri="{BB962C8B-B14F-4D97-AF65-F5344CB8AC3E}">
        <p14:creationId xmlns:p14="http://schemas.microsoft.com/office/powerpoint/2010/main" val="244923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3FCA-C9B3-201E-0F82-9AD523EFE9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3B92F9-8B17-D424-5560-C15CFDD36FA4}"/>
              </a:ext>
            </a:extLst>
          </p:cNvPr>
          <p:cNvSpPr>
            <a:spLocks noGrp="1"/>
          </p:cNvSpPr>
          <p:nvPr>
            <p:ph type="dt" sz="half" idx="10"/>
          </p:nvPr>
        </p:nvSpPr>
        <p:spPr/>
        <p:txBody>
          <a:bodyPr/>
          <a:lstStyle/>
          <a:p>
            <a:fld id="{DF21F709-C382-4BC4-83BF-D19269EE581C}" type="datetimeFigureOut">
              <a:rPr lang="en-US" smtClean="0"/>
              <a:t>8/21/2025</a:t>
            </a:fld>
            <a:endParaRPr lang="en-US"/>
          </a:p>
        </p:txBody>
      </p:sp>
      <p:sp>
        <p:nvSpPr>
          <p:cNvPr id="4" name="Footer Placeholder 3">
            <a:extLst>
              <a:ext uri="{FF2B5EF4-FFF2-40B4-BE49-F238E27FC236}">
                <a16:creationId xmlns:a16="http://schemas.microsoft.com/office/drawing/2014/main" id="{4E42995E-3C23-02FE-57CC-1B78ECB0A3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DDF221-056C-BB27-09DA-77A95B0E0F26}"/>
              </a:ext>
            </a:extLst>
          </p:cNvPr>
          <p:cNvSpPr>
            <a:spLocks noGrp="1"/>
          </p:cNvSpPr>
          <p:nvPr>
            <p:ph type="sldNum" sz="quarter" idx="12"/>
          </p:nvPr>
        </p:nvSpPr>
        <p:spPr/>
        <p:txBody>
          <a:bodyPr/>
          <a:lstStyle/>
          <a:p>
            <a:fld id="{C642C118-0F1B-4CA3-8D8D-2331825F029C}" type="slidenum">
              <a:rPr lang="en-US" smtClean="0"/>
              <a:t>‹#›</a:t>
            </a:fld>
            <a:endParaRPr lang="en-US"/>
          </a:p>
        </p:txBody>
      </p:sp>
    </p:spTree>
    <p:extLst>
      <p:ext uri="{BB962C8B-B14F-4D97-AF65-F5344CB8AC3E}">
        <p14:creationId xmlns:p14="http://schemas.microsoft.com/office/powerpoint/2010/main" val="423166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07544F-1D04-441C-05A6-8275DD1DDD67}"/>
              </a:ext>
            </a:extLst>
          </p:cNvPr>
          <p:cNvSpPr>
            <a:spLocks noGrp="1"/>
          </p:cNvSpPr>
          <p:nvPr>
            <p:ph type="dt" sz="half" idx="10"/>
          </p:nvPr>
        </p:nvSpPr>
        <p:spPr/>
        <p:txBody>
          <a:bodyPr/>
          <a:lstStyle/>
          <a:p>
            <a:fld id="{DF21F709-C382-4BC4-83BF-D19269EE581C}" type="datetimeFigureOut">
              <a:rPr lang="en-US" smtClean="0"/>
              <a:t>8/21/2025</a:t>
            </a:fld>
            <a:endParaRPr lang="en-US"/>
          </a:p>
        </p:txBody>
      </p:sp>
      <p:sp>
        <p:nvSpPr>
          <p:cNvPr id="3" name="Footer Placeholder 2">
            <a:extLst>
              <a:ext uri="{FF2B5EF4-FFF2-40B4-BE49-F238E27FC236}">
                <a16:creationId xmlns:a16="http://schemas.microsoft.com/office/drawing/2014/main" id="{9B05FB6D-31BD-BB36-7C64-B6A06F97EE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36046D-8A6C-B0E6-FC1F-85BB743373EC}"/>
              </a:ext>
            </a:extLst>
          </p:cNvPr>
          <p:cNvSpPr>
            <a:spLocks noGrp="1"/>
          </p:cNvSpPr>
          <p:nvPr>
            <p:ph type="sldNum" sz="quarter" idx="12"/>
          </p:nvPr>
        </p:nvSpPr>
        <p:spPr/>
        <p:txBody>
          <a:bodyPr/>
          <a:lstStyle/>
          <a:p>
            <a:fld id="{C642C118-0F1B-4CA3-8D8D-2331825F029C}" type="slidenum">
              <a:rPr lang="en-US" smtClean="0"/>
              <a:t>‹#›</a:t>
            </a:fld>
            <a:endParaRPr lang="en-US"/>
          </a:p>
        </p:txBody>
      </p:sp>
    </p:spTree>
    <p:extLst>
      <p:ext uri="{BB962C8B-B14F-4D97-AF65-F5344CB8AC3E}">
        <p14:creationId xmlns:p14="http://schemas.microsoft.com/office/powerpoint/2010/main" val="38176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402B-1557-F985-1E9B-CA1D1F69B0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803B82-CA50-846D-EABA-F9B80DCC18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D892FF-BD21-469C-7BB2-733991869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8F1D8-F21B-73DF-C0F7-AF8DDB07B095}"/>
              </a:ext>
            </a:extLst>
          </p:cNvPr>
          <p:cNvSpPr>
            <a:spLocks noGrp="1"/>
          </p:cNvSpPr>
          <p:nvPr>
            <p:ph type="dt" sz="half" idx="10"/>
          </p:nvPr>
        </p:nvSpPr>
        <p:spPr/>
        <p:txBody>
          <a:bodyPr/>
          <a:lstStyle/>
          <a:p>
            <a:fld id="{DF21F709-C382-4BC4-83BF-D19269EE581C}" type="datetimeFigureOut">
              <a:rPr lang="en-US" smtClean="0"/>
              <a:t>8/21/2025</a:t>
            </a:fld>
            <a:endParaRPr lang="en-US"/>
          </a:p>
        </p:txBody>
      </p:sp>
      <p:sp>
        <p:nvSpPr>
          <p:cNvPr id="6" name="Footer Placeholder 5">
            <a:extLst>
              <a:ext uri="{FF2B5EF4-FFF2-40B4-BE49-F238E27FC236}">
                <a16:creationId xmlns:a16="http://schemas.microsoft.com/office/drawing/2014/main" id="{FEB7E21E-6D1A-662C-5A67-D89AC9D47C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94490-C8C9-A641-3E08-1A0ABDF3C07D}"/>
              </a:ext>
            </a:extLst>
          </p:cNvPr>
          <p:cNvSpPr>
            <a:spLocks noGrp="1"/>
          </p:cNvSpPr>
          <p:nvPr>
            <p:ph type="sldNum" sz="quarter" idx="12"/>
          </p:nvPr>
        </p:nvSpPr>
        <p:spPr/>
        <p:txBody>
          <a:bodyPr/>
          <a:lstStyle/>
          <a:p>
            <a:fld id="{C642C118-0F1B-4CA3-8D8D-2331825F029C}" type="slidenum">
              <a:rPr lang="en-US" smtClean="0"/>
              <a:t>‹#›</a:t>
            </a:fld>
            <a:endParaRPr lang="en-US"/>
          </a:p>
        </p:txBody>
      </p:sp>
    </p:spTree>
    <p:extLst>
      <p:ext uri="{BB962C8B-B14F-4D97-AF65-F5344CB8AC3E}">
        <p14:creationId xmlns:p14="http://schemas.microsoft.com/office/powerpoint/2010/main" val="46855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661E-1849-66BF-D5A1-30A70922B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BB38BB-1319-AEEB-51D4-77BF148B7E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3E381D-A99F-3604-3B17-F2ADED2A3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1D40B8-CC03-DE6F-C03A-236E834EE9A8}"/>
              </a:ext>
            </a:extLst>
          </p:cNvPr>
          <p:cNvSpPr>
            <a:spLocks noGrp="1"/>
          </p:cNvSpPr>
          <p:nvPr>
            <p:ph type="dt" sz="half" idx="10"/>
          </p:nvPr>
        </p:nvSpPr>
        <p:spPr/>
        <p:txBody>
          <a:bodyPr/>
          <a:lstStyle/>
          <a:p>
            <a:fld id="{DF21F709-C382-4BC4-83BF-D19269EE581C}" type="datetimeFigureOut">
              <a:rPr lang="en-US" smtClean="0"/>
              <a:t>8/21/2025</a:t>
            </a:fld>
            <a:endParaRPr lang="en-US"/>
          </a:p>
        </p:txBody>
      </p:sp>
      <p:sp>
        <p:nvSpPr>
          <p:cNvPr id="6" name="Footer Placeholder 5">
            <a:extLst>
              <a:ext uri="{FF2B5EF4-FFF2-40B4-BE49-F238E27FC236}">
                <a16:creationId xmlns:a16="http://schemas.microsoft.com/office/drawing/2014/main" id="{E94E0BA6-ED4E-0189-4D3A-AEDE402035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99A49D-A06D-FD8F-9484-CC8D85C2EBE9}"/>
              </a:ext>
            </a:extLst>
          </p:cNvPr>
          <p:cNvSpPr>
            <a:spLocks noGrp="1"/>
          </p:cNvSpPr>
          <p:nvPr>
            <p:ph type="sldNum" sz="quarter" idx="12"/>
          </p:nvPr>
        </p:nvSpPr>
        <p:spPr/>
        <p:txBody>
          <a:bodyPr/>
          <a:lstStyle/>
          <a:p>
            <a:fld id="{C642C118-0F1B-4CA3-8D8D-2331825F029C}" type="slidenum">
              <a:rPr lang="en-US" smtClean="0"/>
              <a:t>‹#›</a:t>
            </a:fld>
            <a:endParaRPr lang="en-US"/>
          </a:p>
        </p:txBody>
      </p:sp>
    </p:spTree>
    <p:extLst>
      <p:ext uri="{BB962C8B-B14F-4D97-AF65-F5344CB8AC3E}">
        <p14:creationId xmlns:p14="http://schemas.microsoft.com/office/powerpoint/2010/main" val="1129859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367EEC-372E-0AF8-76F2-3BB11D7ED6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E98F6-742E-721A-24FA-DECDD35D53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62FC8-0AE6-384D-7783-83A6A311A0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21F709-C382-4BC4-83BF-D19269EE581C}" type="datetimeFigureOut">
              <a:rPr lang="en-US" smtClean="0"/>
              <a:t>8/21/2025</a:t>
            </a:fld>
            <a:endParaRPr lang="en-US"/>
          </a:p>
        </p:txBody>
      </p:sp>
      <p:sp>
        <p:nvSpPr>
          <p:cNvPr id="5" name="Footer Placeholder 4">
            <a:extLst>
              <a:ext uri="{FF2B5EF4-FFF2-40B4-BE49-F238E27FC236}">
                <a16:creationId xmlns:a16="http://schemas.microsoft.com/office/drawing/2014/main" id="{F2AD1E79-1F2F-7BEC-606A-7C39C90F9E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4719BEB-435F-46F5-D225-2EE3D8F0C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42C118-0F1B-4CA3-8D8D-2331825F029C}" type="slidenum">
              <a:rPr lang="en-US" smtClean="0"/>
              <a:t>‹#›</a:t>
            </a:fld>
            <a:endParaRPr lang="en-US"/>
          </a:p>
        </p:txBody>
      </p:sp>
    </p:spTree>
    <p:extLst>
      <p:ext uri="{BB962C8B-B14F-4D97-AF65-F5344CB8AC3E}">
        <p14:creationId xmlns:p14="http://schemas.microsoft.com/office/powerpoint/2010/main" val="1047766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dlegislature.gov/Statutes/13-55-3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sdlegislature.gov/Statutes/13-55-3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sdlegislature.gov/Statutes/13-55-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dlegislature.gov/Statutes/13-55-3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sdlegislature.gov/Statutes/13-55-3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urdakotadreams.com/high-school/opportunity-scholarship/"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sdlegislature.gov/Statutes/13-55-31.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www.sdbor.edu/scholarship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hyperlink" Target="https://tdx.sdbor.edu/TDClient/33/Portal/Requests/ServiceDet?ID=13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hyperlink" Target="https://ourdakotadreams.com/elementary-middle-school/career-exploration/" TargetMode="External"/><Relationship Id="rId13" Type="http://schemas.openxmlformats.org/officeDocument/2006/relationships/hyperlink" Target="https://ourdakotadreams.com/math-pathways/" TargetMode="External"/><Relationship Id="rId3" Type="http://schemas.openxmlformats.org/officeDocument/2006/relationships/image" Target="../media/image1.png"/><Relationship Id="rId7" Type="http://schemas.openxmlformats.org/officeDocument/2006/relationships/hyperlink" Target="https://ourdakotadreams.com/exploring-colleges/finding-your-fit/" TargetMode="External"/><Relationship Id="rId12" Type="http://schemas.openxmlformats.org/officeDocument/2006/relationships/hyperlink" Target="https://ourdakotadreams.com/paying-for-college/sd-scholarships/statewide-scholarship-bulletin-board/"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ourdakotadreams.com/high-school/college-readiness-coursework/" TargetMode="External"/><Relationship Id="rId11" Type="http://schemas.openxmlformats.org/officeDocument/2006/relationships/hyperlink" Target="https://ourdakotadreams.com/paying-for-college/sd-scholarships/" TargetMode="External"/><Relationship Id="rId5" Type="http://schemas.openxmlformats.org/officeDocument/2006/relationships/hyperlink" Target="https://ourdakotadreams.com/high-school/dual-credit-2/" TargetMode="External"/><Relationship Id="rId10" Type="http://schemas.openxmlformats.org/officeDocument/2006/relationships/hyperlink" Target="https://ourdakotadreams.com/paying-for-college/financial-aid/completing-the-fafsa/" TargetMode="External"/><Relationship Id="rId4" Type="http://schemas.openxmlformats.org/officeDocument/2006/relationships/hyperlink" Target="https://ourdakotadreams.com/high-school/college-prep-for-high-school/" TargetMode="External"/><Relationship Id="rId9" Type="http://schemas.openxmlformats.org/officeDocument/2006/relationships/hyperlink" Target="https://ourdakotadreams.com/paying-for-college/cost-of-college/" TargetMode="External"/><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sdlegislature.gov/Statutes/13-55-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sdlegislature.gov/Statutes/13-55-31" TargetMode="External"/><Relationship Id="rId4" Type="http://schemas.openxmlformats.org/officeDocument/2006/relationships/hyperlink" Target="https://sdlegislature.gov/Statutes/13-55-3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sdbor.edu/scholarships"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0" y="-28000"/>
            <a:ext cx="12192000" cy="6919582"/>
          </a:xfrm>
          <a:prstGeom prst="rect">
            <a:avLst/>
          </a:prstGeom>
          <a:noFill/>
          <a:ln>
            <a:noFill/>
          </a:ln>
        </p:spPr>
      </p:pic>
      <p:sp>
        <p:nvSpPr>
          <p:cNvPr id="85" name="Google Shape;85;p13"/>
          <p:cNvSpPr>
            <a:spLocks noGrp="1" noRot="1" noMove="1" noResize="1" noEditPoints="1" noAdjustHandles="1" noChangeArrowheads="1" noChangeShapeType="1"/>
          </p:cNvSpPr>
          <p:nvPr/>
        </p:nvSpPr>
        <p:spPr>
          <a:xfrm>
            <a:off x="-9400" y="-169333"/>
            <a:ext cx="12192000" cy="60302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60950" tIns="60950" rIns="60950" bIns="60950" anchor="ctr" anchorCtr="0">
            <a:noAutofit/>
          </a:bodyPr>
          <a:lstStyle/>
          <a:p>
            <a:endParaRPr sz="1200"/>
          </a:p>
        </p:txBody>
      </p:sp>
      <p:sp>
        <p:nvSpPr>
          <p:cNvPr id="86" name="Google Shape;86;p13"/>
          <p:cNvSpPr txBox="1"/>
          <p:nvPr/>
        </p:nvSpPr>
        <p:spPr>
          <a:xfrm>
            <a:off x="2482975" y="3814883"/>
            <a:ext cx="6978650" cy="984885"/>
          </a:xfrm>
          <a:prstGeom prst="rect">
            <a:avLst/>
          </a:prstGeom>
          <a:noFill/>
          <a:ln>
            <a:noFill/>
          </a:ln>
        </p:spPr>
        <p:txBody>
          <a:bodyPr spcFirstLastPara="1" wrap="square" lIns="0" tIns="0" rIns="0" bIns="0" anchor="t" anchorCtr="0">
            <a:spAutoFit/>
          </a:bodyPr>
          <a:lstStyle/>
          <a:p>
            <a:pPr algn="ctr"/>
            <a:r>
              <a:rPr lang="en-US" sz="3200" b="1" dirty="0">
                <a:solidFill>
                  <a:schemeClr val="accent2">
                    <a:lumMod val="50000"/>
                  </a:schemeClr>
                </a:solidFill>
                <a:latin typeface="Poppins"/>
                <a:ea typeface="Poppins"/>
                <a:cs typeface="Poppins"/>
                <a:sym typeface="Poppins"/>
              </a:rPr>
              <a:t>SOUTH DAKOTA OPPORTUNITY SCHOLARSHIP</a:t>
            </a:r>
          </a:p>
        </p:txBody>
      </p:sp>
      <p:pic>
        <p:nvPicPr>
          <p:cNvPr id="2" name="Google Shape;87;p13">
            <a:extLst>
              <a:ext uri="{FF2B5EF4-FFF2-40B4-BE49-F238E27FC236}">
                <a16:creationId xmlns:a16="http://schemas.microsoft.com/office/drawing/2014/main" id="{2739BCFF-9DEF-71C4-2F54-132E073DCAA0}"/>
              </a:ext>
            </a:extLst>
          </p:cNvPr>
          <p:cNvPicPr preferRelativeResize="0"/>
          <p:nvPr/>
        </p:nvPicPr>
        <p:blipFill rotWithShape="1">
          <a:blip r:embed="rId4"/>
          <a:srcRect l="-5514" t="-5620" r="-6326" b="-2698"/>
          <a:stretch/>
        </p:blipFill>
        <p:spPr>
          <a:xfrm>
            <a:off x="3234294" y="997134"/>
            <a:ext cx="5974938" cy="2045985"/>
          </a:xfrm>
          <a:prstGeom prst="rect">
            <a:avLst/>
          </a:prstGeom>
          <a:noFill/>
          <a:ln>
            <a:noFill/>
          </a:ln>
        </p:spPr>
      </p:pic>
      <p:sp>
        <p:nvSpPr>
          <p:cNvPr id="3" name="Google Shape;207;p23">
            <a:extLst>
              <a:ext uri="{FF2B5EF4-FFF2-40B4-BE49-F238E27FC236}">
                <a16:creationId xmlns:a16="http://schemas.microsoft.com/office/drawing/2014/main" id="{F337983A-0427-C19B-380A-F6FF04D042F2}"/>
              </a:ext>
            </a:extLst>
          </p:cNvPr>
          <p:cNvSpPr txBox="1"/>
          <p:nvPr/>
        </p:nvSpPr>
        <p:spPr>
          <a:xfrm>
            <a:off x="4955292" y="6193001"/>
            <a:ext cx="2034015" cy="366447"/>
          </a:xfrm>
          <a:prstGeom prst="rect">
            <a:avLst/>
          </a:prstGeom>
          <a:noFill/>
          <a:ln>
            <a:noFill/>
          </a:ln>
        </p:spPr>
        <p:txBody>
          <a:bodyPr spcFirstLastPara="1" wrap="square" lIns="0" tIns="0" rIns="0" bIns="0" anchor="t" anchorCtr="0">
            <a:spAutoFit/>
          </a:bodyPr>
          <a:lstStyle/>
          <a:p>
            <a:pPr algn="ctr">
              <a:lnSpc>
                <a:spcPct val="140007"/>
              </a:lnSpc>
            </a:pPr>
            <a:r>
              <a:rPr lang="da-DK" sz="1701" b="1" spc="300" dirty="0">
                <a:solidFill>
                  <a:schemeClr val="accent2">
                    <a:lumMod val="50000"/>
                  </a:schemeClr>
                </a:solidFill>
                <a:latin typeface="Tw Cen MT" panose="020B0602020104020603" pitchFamily="34" charset="0"/>
                <a:ea typeface="Inter"/>
                <a:cs typeface="Inter"/>
                <a:sym typeface="Inter"/>
              </a:rPr>
              <a:t>2025-2026</a:t>
            </a:r>
            <a:endParaRPr lang="da-DK" sz="1200" spc="300" dirty="0">
              <a:solidFill>
                <a:schemeClr val="accent2">
                  <a:lumMod val="50000"/>
                </a:schemeClr>
              </a:solidFill>
              <a:latin typeface="Tw Cen MT" panose="020B06020201040206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26;p17">
            <a:extLst>
              <a:ext uri="{FF2B5EF4-FFF2-40B4-BE49-F238E27FC236}">
                <a16:creationId xmlns:a16="http://schemas.microsoft.com/office/drawing/2014/main" id="{973FECC5-3E73-B09A-CA22-FF003777531D}"/>
              </a:ext>
            </a:extLst>
          </p:cNvPr>
          <p:cNvPicPr preferRelativeResize="0"/>
          <p:nvPr/>
        </p:nvPicPr>
        <p:blipFill>
          <a:blip r:embed="rId3">
            <a:alphaModFix/>
          </a:blip>
          <a:srcRect t="60749" b="12360"/>
          <a:stretch/>
        </p:blipFill>
        <p:spPr>
          <a:xfrm>
            <a:off x="0" y="0"/>
            <a:ext cx="12192000" cy="1860698"/>
          </a:xfrm>
          <a:prstGeom prst="rect">
            <a:avLst/>
          </a:prstGeom>
          <a:noFill/>
          <a:ln>
            <a:noFill/>
          </a:ln>
        </p:spPr>
      </p:pic>
      <p:sp>
        <p:nvSpPr>
          <p:cNvPr id="2" name="Title 1">
            <a:extLst>
              <a:ext uri="{FF2B5EF4-FFF2-40B4-BE49-F238E27FC236}">
                <a16:creationId xmlns:a16="http://schemas.microsoft.com/office/drawing/2014/main" id="{BA738282-37BE-F460-B665-3BEC8117B33C}"/>
              </a:ext>
            </a:extLst>
          </p:cNvPr>
          <p:cNvSpPr>
            <a:spLocks noGrp="1"/>
          </p:cNvSpPr>
          <p:nvPr>
            <p:ph type="title"/>
          </p:nvPr>
        </p:nvSpPr>
        <p:spPr>
          <a:xfrm>
            <a:off x="337458" y="343353"/>
            <a:ext cx="11070772" cy="1325563"/>
          </a:xfrm>
        </p:spPr>
        <p:txBody>
          <a:bodyPr>
            <a:normAutofit fontScale="90000"/>
          </a:bodyPr>
          <a:lstStyle/>
          <a:p>
            <a:r>
              <a:rPr lang="en-US" sz="4000" b="1" dirty="0">
                <a:solidFill>
                  <a:schemeClr val="bg1"/>
                </a:solidFill>
                <a:latin typeface="Poppins" panose="00000500000000000000" pitchFamily="2" charset="0"/>
                <a:cs typeface="Poppins" panose="00000500000000000000" pitchFamily="2" charset="0"/>
              </a:rPr>
              <a:t>WHAT ARE THE INITIAL ELIGIBILITY REQUIREMENTS OF SDOS?</a:t>
            </a:r>
            <a:br>
              <a:rPr lang="en-US" dirty="0">
                <a:solidFill>
                  <a:schemeClr val="bg1"/>
                </a:solidFill>
                <a:latin typeface="Poppins" panose="00000500000000000000" pitchFamily="2" charset="0"/>
                <a:cs typeface="Poppins" panose="00000500000000000000" pitchFamily="2" charset="0"/>
              </a:rPr>
            </a:br>
            <a:r>
              <a:rPr lang="en-US" sz="1800" dirty="0">
                <a:solidFill>
                  <a:schemeClr val="bg1"/>
                </a:solidFill>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Codified Law 13-55-31 | South Dakota Legislature</a:t>
            </a:r>
            <a:endParaRPr lang="en-US" sz="1800" dirty="0">
              <a:solidFill>
                <a:schemeClr val="bg1"/>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7F49A64B-EB97-389F-5EAE-E62DF35B392F}"/>
              </a:ext>
            </a:extLst>
          </p:cNvPr>
          <p:cNvSpPr>
            <a:spLocks noGrp="1"/>
          </p:cNvSpPr>
          <p:nvPr>
            <p:ph idx="1"/>
          </p:nvPr>
        </p:nvSpPr>
        <p:spPr>
          <a:xfrm>
            <a:off x="729343" y="2224563"/>
            <a:ext cx="4822372" cy="4290084"/>
          </a:xfrm>
        </p:spPr>
        <p:txBody>
          <a:bodyPr>
            <a:normAutofit/>
          </a:bodyPr>
          <a:lstStyle/>
          <a:p>
            <a:pPr marL="0" indent="0">
              <a:buNone/>
            </a:pPr>
            <a:r>
              <a:rPr lang="en-US" sz="2400" b="1" dirty="0"/>
              <a:t>OPTION 1:</a:t>
            </a:r>
          </a:p>
          <a:p>
            <a:r>
              <a:rPr lang="en-US" sz="2000" b="1" dirty="0"/>
              <a:t>South Dakota Resident</a:t>
            </a:r>
          </a:p>
          <a:p>
            <a:r>
              <a:rPr lang="en-US" sz="2000" b="1" dirty="0"/>
              <a:t>Attend a participating school</a:t>
            </a:r>
          </a:p>
          <a:p>
            <a:r>
              <a:rPr lang="en-US" sz="2000" b="1" dirty="0"/>
              <a:t>Within 5 years of HS graduation</a:t>
            </a:r>
          </a:p>
          <a:p>
            <a:r>
              <a:rPr lang="en-US" sz="2000" b="1"/>
              <a:t>Minimum ACT Composite or Super Score of 24 or higher</a:t>
            </a:r>
          </a:p>
          <a:p>
            <a:r>
              <a:rPr lang="en-US" sz="2000" b="1"/>
              <a:t>Unweighted </a:t>
            </a:r>
            <a:r>
              <a:rPr lang="en-US" sz="2000" b="1" dirty="0"/>
              <a:t>GPA of 3.0 on a 4.0 scale</a:t>
            </a:r>
          </a:p>
          <a:p>
            <a:r>
              <a:rPr lang="en-US" sz="2000" b="1" dirty="0"/>
              <a:t>Curriculum Requirements (final grade cannot be below “C”)</a:t>
            </a:r>
          </a:p>
          <a:p>
            <a:endParaRPr lang="en-US" sz="2000" b="1" dirty="0"/>
          </a:p>
        </p:txBody>
      </p:sp>
      <p:sp>
        <p:nvSpPr>
          <p:cNvPr id="4" name="Content Placeholder 2">
            <a:extLst>
              <a:ext uri="{FF2B5EF4-FFF2-40B4-BE49-F238E27FC236}">
                <a16:creationId xmlns:a16="http://schemas.microsoft.com/office/drawing/2014/main" id="{5D6C2714-D692-15B3-DC53-1479FC1A824A}"/>
              </a:ext>
            </a:extLst>
          </p:cNvPr>
          <p:cNvSpPr txBox="1">
            <a:spLocks/>
          </p:cNvSpPr>
          <p:nvPr/>
        </p:nvSpPr>
        <p:spPr>
          <a:xfrm>
            <a:off x="6640286" y="2224563"/>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OPTION 2:</a:t>
            </a:r>
          </a:p>
          <a:p>
            <a:r>
              <a:rPr lang="en-US" sz="2000" b="1" dirty="0"/>
              <a:t>South Dakota Resident</a:t>
            </a:r>
          </a:p>
          <a:p>
            <a:r>
              <a:rPr lang="en-US" sz="2000" b="1" dirty="0"/>
              <a:t>Attend a participating school</a:t>
            </a:r>
          </a:p>
          <a:p>
            <a:r>
              <a:rPr lang="en-US" sz="2000" b="1" dirty="0"/>
              <a:t>Within 5 years of HS graduation</a:t>
            </a:r>
          </a:p>
          <a:p>
            <a:r>
              <a:rPr lang="en-US" sz="2000" b="1" dirty="0"/>
              <a:t>Minimum ACT Composite or Super Score of 28 or higher</a:t>
            </a:r>
          </a:p>
          <a:p>
            <a:r>
              <a:rPr lang="en-US" sz="2000" b="1" strike="sngStrike" dirty="0"/>
              <a:t>Unweighted GPA of 3.0 on a 4.0 scale</a:t>
            </a:r>
          </a:p>
          <a:p>
            <a:r>
              <a:rPr lang="en-US" sz="2000" b="1" strike="sngStrike" dirty="0"/>
              <a:t>Curriculum Requirements</a:t>
            </a:r>
            <a:endParaRPr lang="en-US" sz="2000" b="1" dirty="0"/>
          </a:p>
          <a:p>
            <a:endParaRPr lang="en-US" sz="2000" b="1" dirty="0"/>
          </a:p>
          <a:p>
            <a:endParaRPr lang="en-US" sz="2000" b="1" dirty="0"/>
          </a:p>
        </p:txBody>
      </p:sp>
    </p:spTree>
    <p:extLst>
      <p:ext uri="{BB962C8B-B14F-4D97-AF65-F5344CB8AC3E}">
        <p14:creationId xmlns:p14="http://schemas.microsoft.com/office/powerpoint/2010/main" val="133586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26;p17">
            <a:extLst>
              <a:ext uri="{FF2B5EF4-FFF2-40B4-BE49-F238E27FC236}">
                <a16:creationId xmlns:a16="http://schemas.microsoft.com/office/drawing/2014/main" id="{670820E0-D2CD-733A-C70A-D64FD8DF9A51}"/>
              </a:ext>
            </a:extLst>
          </p:cNvPr>
          <p:cNvPicPr preferRelativeResize="0"/>
          <p:nvPr/>
        </p:nvPicPr>
        <p:blipFill>
          <a:blip r:embed="rId3">
            <a:alphaModFix/>
          </a:blip>
          <a:srcRect l="52806" t="-341" r="13208" b="-186"/>
          <a:stretch/>
        </p:blipFill>
        <p:spPr>
          <a:xfrm>
            <a:off x="0" y="-21772"/>
            <a:ext cx="4143469" cy="6955971"/>
          </a:xfrm>
          <a:prstGeom prst="rect">
            <a:avLst/>
          </a:prstGeom>
          <a:noFill/>
          <a:ln>
            <a:noFill/>
          </a:ln>
        </p:spPr>
      </p:pic>
      <p:sp>
        <p:nvSpPr>
          <p:cNvPr id="2" name="Title 1">
            <a:extLst>
              <a:ext uri="{FF2B5EF4-FFF2-40B4-BE49-F238E27FC236}">
                <a16:creationId xmlns:a16="http://schemas.microsoft.com/office/drawing/2014/main" id="{16BF1E7C-B0B0-8D11-1EDE-C97B4A6D9C11}"/>
              </a:ext>
            </a:extLst>
          </p:cNvPr>
          <p:cNvSpPr>
            <a:spLocks noGrp="1"/>
          </p:cNvSpPr>
          <p:nvPr>
            <p:ph type="title"/>
          </p:nvPr>
        </p:nvSpPr>
        <p:spPr>
          <a:xfrm>
            <a:off x="4423333" y="937511"/>
            <a:ext cx="6902302" cy="1325563"/>
          </a:xfrm>
        </p:spPr>
        <p:txBody>
          <a:bodyPr>
            <a:normAutofit fontScale="90000"/>
          </a:bodyPr>
          <a:lstStyle/>
          <a:p>
            <a:r>
              <a:rPr lang="en-US" b="1" dirty="0">
                <a:latin typeface="Poppins" panose="00000500000000000000" pitchFamily="2" charset="0"/>
                <a:cs typeface="Poppins" panose="00000500000000000000" pitchFamily="2" charset="0"/>
              </a:rPr>
              <a:t>RESIDENCY</a:t>
            </a:r>
            <a:br>
              <a:rPr lang="en-US" b="1" dirty="0">
                <a:latin typeface="Poppins" panose="00000500000000000000" pitchFamily="2" charset="0"/>
                <a:cs typeface="Poppins" panose="00000500000000000000" pitchFamily="2" charset="0"/>
              </a:rPr>
            </a:br>
            <a:r>
              <a:rPr lang="en-US" sz="2000" b="1" dirty="0">
                <a:latin typeface="Poppins" panose="00000500000000000000" pitchFamily="2" charset="0"/>
                <a:cs typeface="Poppins" panose="00000500000000000000" pitchFamily="2" charset="0"/>
                <a:hlinkClick r:id="rId4"/>
              </a:rPr>
              <a:t>Codified Law 13-55-31 | South Dakota Legislature</a:t>
            </a:r>
            <a:br>
              <a:rPr lang="en-US" sz="6000" b="1" dirty="0">
                <a:latin typeface="Poppins" panose="00000500000000000000" pitchFamily="2" charset="0"/>
                <a:cs typeface="Poppins" panose="00000500000000000000" pitchFamily="2" charset="0"/>
              </a:rPr>
            </a:br>
            <a:endParaRPr lang="en-US" b="1" dirty="0">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14FAA171-48CE-2344-C522-BBEF7313571C}"/>
              </a:ext>
            </a:extLst>
          </p:cNvPr>
          <p:cNvSpPr>
            <a:spLocks noGrp="1"/>
          </p:cNvSpPr>
          <p:nvPr>
            <p:ph idx="1"/>
          </p:nvPr>
        </p:nvSpPr>
        <p:spPr>
          <a:xfrm>
            <a:off x="4423333" y="2263074"/>
            <a:ext cx="6059611" cy="4099701"/>
          </a:xfrm>
        </p:spPr>
        <p:txBody>
          <a:bodyPr>
            <a:normAutofit/>
          </a:bodyPr>
          <a:lstStyle/>
          <a:p>
            <a:r>
              <a:rPr lang="en-US" sz="2200" dirty="0"/>
              <a:t>Students must be considered a South Dakota resident at the time of high school graduation.</a:t>
            </a:r>
          </a:p>
          <a:p>
            <a:r>
              <a:rPr lang="en-US" sz="2200" dirty="0"/>
              <a:t>If the student’s address is not from South Dakota, they are not eligible, even if they attend a South Dakota high school.</a:t>
            </a:r>
          </a:p>
          <a:p>
            <a:r>
              <a:rPr lang="en-US" sz="2200" dirty="0"/>
              <a:t>If the student lives in South Dakota but attends a high school outside of the state, the student may still qualify.</a:t>
            </a:r>
          </a:p>
        </p:txBody>
      </p:sp>
      <p:sp>
        <p:nvSpPr>
          <p:cNvPr id="6" name="Content Placeholder 2">
            <a:extLst>
              <a:ext uri="{FF2B5EF4-FFF2-40B4-BE49-F238E27FC236}">
                <a16:creationId xmlns:a16="http://schemas.microsoft.com/office/drawing/2014/main" id="{F8CE2072-A0FA-6D07-4A76-C61DF4883B30}"/>
              </a:ext>
            </a:extLst>
          </p:cNvPr>
          <p:cNvSpPr txBox="1">
            <a:spLocks/>
          </p:cNvSpPr>
          <p:nvPr/>
        </p:nvSpPr>
        <p:spPr>
          <a:xfrm>
            <a:off x="279864" y="850103"/>
            <a:ext cx="3516086" cy="5157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SDOS ELIGIBILITY REQUIREMENTS:</a:t>
            </a:r>
            <a:endParaRPr lang="en-US" sz="2000" b="1" u="sng" dirty="0"/>
          </a:p>
          <a:p>
            <a:r>
              <a:rPr lang="en-US" sz="2000" b="1" dirty="0">
                <a:solidFill>
                  <a:schemeClr val="bg1"/>
                </a:solidFill>
              </a:rPr>
              <a:t>SD Resident</a:t>
            </a:r>
          </a:p>
          <a:p>
            <a:r>
              <a:rPr lang="en-US" sz="2000" b="1" dirty="0">
                <a:solidFill>
                  <a:schemeClr val="bg2">
                    <a:lumMod val="90000"/>
                  </a:schemeClr>
                </a:solidFill>
              </a:rPr>
              <a:t>Attend a participating school</a:t>
            </a:r>
          </a:p>
          <a:p>
            <a:r>
              <a:rPr lang="en-US" sz="2000" b="1" dirty="0">
                <a:solidFill>
                  <a:schemeClr val="bg2">
                    <a:lumMod val="90000"/>
                  </a:schemeClr>
                </a:solidFill>
              </a:rPr>
              <a:t>Within 5 years of graduation</a:t>
            </a:r>
          </a:p>
          <a:p>
            <a:r>
              <a:rPr lang="en-US" sz="2000" b="1" dirty="0">
                <a:solidFill>
                  <a:schemeClr val="bg2">
                    <a:lumMod val="90000"/>
                  </a:schemeClr>
                </a:solidFill>
              </a:rPr>
              <a:t>Minimum ACT Composite or Super Score of 24 or higher</a:t>
            </a:r>
          </a:p>
          <a:p>
            <a:r>
              <a:rPr lang="en-US" sz="2000" b="1" dirty="0">
                <a:solidFill>
                  <a:schemeClr val="bg2">
                    <a:lumMod val="90000"/>
                  </a:schemeClr>
                </a:solidFill>
              </a:rPr>
              <a:t>GPA of 3.0 on a 4.0 scale</a:t>
            </a:r>
          </a:p>
          <a:p>
            <a:r>
              <a:rPr lang="en-US" sz="2000" b="1" dirty="0">
                <a:solidFill>
                  <a:schemeClr val="bg2">
                    <a:lumMod val="90000"/>
                  </a:schemeClr>
                </a:solidFill>
              </a:rPr>
              <a:t>Curriculum Requirements (final grade cannot be below “C”)</a:t>
            </a:r>
          </a:p>
        </p:txBody>
      </p:sp>
    </p:spTree>
    <p:extLst>
      <p:ext uri="{BB962C8B-B14F-4D97-AF65-F5344CB8AC3E}">
        <p14:creationId xmlns:p14="http://schemas.microsoft.com/office/powerpoint/2010/main" val="585418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A3A03-E56E-A1F6-51C6-C13CA07DC6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BDA03D-70F6-1A5B-B838-8C44CA306439}"/>
              </a:ext>
            </a:extLst>
          </p:cNvPr>
          <p:cNvSpPr>
            <a:spLocks noGrp="1"/>
          </p:cNvSpPr>
          <p:nvPr>
            <p:ph type="title"/>
          </p:nvPr>
        </p:nvSpPr>
        <p:spPr>
          <a:xfrm>
            <a:off x="4423333" y="536416"/>
            <a:ext cx="8047690" cy="1325563"/>
          </a:xfrm>
        </p:spPr>
        <p:txBody>
          <a:bodyPr>
            <a:normAutofit/>
          </a:bodyPr>
          <a:lstStyle/>
          <a:p>
            <a:r>
              <a:rPr lang="en-US" sz="4000" b="1" dirty="0">
                <a:latin typeface="Poppins" panose="00000500000000000000" pitchFamily="2" charset="0"/>
                <a:cs typeface="Poppins" panose="00000500000000000000" pitchFamily="2" charset="0"/>
              </a:rPr>
              <a:t>PARTICIPATING SCHOOLS</a:t>
            </a:r>
          </a:p>
        </p:txBody>
      </p:sp>
      <p:pic>
        <p:nvPicPr>
          <p:cNvPr id="7" name="Content Placeholder 6">
            <a:extLst>
              <a:ext uri="{FF2B5EF4-FFF2-40B4-BE49-F238E27FC236}">
                <a16:creationId xmlns:a16="http://schemas.microsoft.com/office/drawing/2014/main" id="{991B56D8-7A2E-E6A0-11CB-04299F304BB0}"/>
              </a:ext>
            </a:extLst>
          </p:cNvPr>
          <p:cNvPicPr>
            <a:picLocks noGrp="1" noChangeAspect="1"/>
          </p:cNvPicPr>
          <p:nvPr>
            <p:ph idx="1"/>
          </p:nvPr>
        </p:nvPicPr>
        <p:blipFill>
          <a:blip r:embed="rId3"/>
          <a:srcRect r="2852"/>
          <a:stretch/>
        </p:blipFill>
        <p:spPr>
          <a:xfrm>
            <a:off x="4144310" y="2783715"/>
            <a:ext cx="8047690" cy="2454491"/>
          </a:xfrm>
        </p:spPr>
      </p:pic>
      <p:sp>
        <p:nvSpPr>
          <p:cNvPr id="4" name="Title 1">
            <a:extLst>
              <a:ext uri="{FF2B5EF4-FFF2-40B4-BE49-F238E27FC236}">
                <a16:creationId xmlns:a16="http://schemas.microsoft.com/office/drawing/2014/main" id="{BD958675-D8D9-E426-DA13-E107ED55452A}"/>
              </a:ext>
            </a:extLst>
          </p:cNvPr>
          <p:cNvSpPr txBox="1">
            <a:spLocks/>
          </p:cNvSpPr>
          <p:nvPr/>
        </p:nvSpPr>
        <p:spPr>
          <a:xfrm>
            <a:off x="4434219" y="1231856"/>
            <a:ext cx="7553319" cy="1212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600" dirty="0"/>
              <a:t>Attend a university, college, or technical school that is accredited by the North Central Association of Colleges and Schools and that provides instruction from a campus located in South Dakota. </a:t>
            </a:r>
            <a:r>
              <a:rPr lang="en-US" sz="1600" dirty="0">
                <a:hlinkClick r:id="rId4"/>
              </a:rPr>
              <a:t>Codified Law 13-55-30 | South Dakota Legislature</a:t>
            </a:r>
            <a:endParaRPr lang="en-US" sz="1600" dirty="0"/>
          </a:p>
        </p:txBody>
      </p:sp>
      <p:pic>
        <p:nvPicPr>
          <p:cNvPr id="3" name="Google Shape;126;p17">
            <a:extLst>
              <a:ext uri="{FF2B5EF4-FFF2-40B4-BE49-F238E27FC236}">
                <a16:creationId xmlns:a16="http://schemas.microsoft.com/office/drawing/2014/main" id="{33FE0EC5-ED38-C8AF-0A07-30C8ABBBD3BD}"/>
              </a:ext>
            </a:extLst>
          </p:cNvPr>
          <p:cNvPicPr preferRelativeResize="0"/>
          <p:nvPr/>
        </p:nvPicPr>
        <p:blipFill>
          <a:blip r:embed="rId5">
            <a:alphaModFix/>
          </a:blip>
          <a:srcRect l="52806" t="-341" r="13208" b="-186"/>
          <a:stretch/>
        </p:blipFill>
        <p:spPr>
          <a:xfrm>
            <a:off x="0" y="-21772"/>
            <a:ext cx="4143469" cy="6955971"/>
          </a:xfrm>
          <a:prstGeom prst="rect">
            <a:avLst/>
          </a:prstGeom>
          <a:noFill/>
          <a:ln>
            <a:noFill/>
          </a:ln>
        </p:spPr>
      </p:pic>
      <p:sp>
        <p:nvSpPr>
          <p:cNvPr id="6" name="Content Placeholder 2">
            <a:extLst>
              <a:ext uri="{FF2B5EF4-FFF2-40B4-BE49-F238E27FC236}">
                <a16:creationId xmlns:a16="http://schemas.microsoft.com/office/drawing/2014/main" id="{DB93E259-F0E0-FAAF-C969-62B928620C76}"/>
              </a:ext>
            </a:extLst>
          </p:cNvPr>
          <p:cNvSpPr txBox="1">
            <a:spLocks/>
          </p:cNvSpPr>
          <p:nvPr/>
        </p:nvSpPr>
        <p:spPr>
          <a:xfrm>
            <a:off x="279864" y="850103"/>
            <a:ext cx="3516086" cy="5157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SDOS ELIGIBILITY REQUIREMENTS:</a:t>
            </a:r>
            <a:endParaRPr lang="en-US" sz="2000" b="1" u="sng" dirty="0"/>
          </a:p>
          <a:p>
            <a:r>
              <a:rPr lang="en-US" sz="2000" b="1" dirty="0">
                <a:solidFill>
                  <a:schemeClr val="bg2">
                    <a:lumMod val="90000"/>
                  </a:schemeClr>
                </a:solidFill>
              </a:rPr>
              <a:t>SD Resident</a:t>
            </a:r>
          </a:p>
          <a:p>
            <a:r>
              <a:rPr lang="en-US" sz="2000" b="1" dirty="0">
                <a:solidFill>
                  <a:schemeClr val="bg1"/>
                </a:solidFill>
              </a:rPr>
              <a:t>Attend a participating school</a:t>
            </a:r>
          </a:p>
          <a:p>
            <a:r>
              <a:rPr lang="en-US" sz="2000" b="1" dirty="0">
                <a:solidFill>
                  <a:schemeClr val="bg2">
                    <a:lumMod val="90000"/>
                  </a:schemeClr>
                </a:solidFill>
              </a:rPr>
              <a:t>Within 5 years of graduation</a:t>
            </a:r>
          </a:p>
          <a:p>
            <a:r>
              <a:rPr lang="en-US" sz="2000" b="1" dirty="0">
                <a:solidFill>
                  <a:schemeClr val="bg2">
                    <a:lumMod val="90000"/>
                  </a:schemeClr>
                </a:solidFill>
              </a:rPr>
              <a:t>Minimum ACT Composite or Super Score of 24 or higher</a:t>
            </a:r>
          </a:p>
          <a:p>
            <a:r>
              <a:rPr lang="en-US" sz="2000" b="1" dirty="0">
                <a:solidFill>
                  <a:schemeClr val="bg2">
                    <a:lumMod val="90000"/>
                  </a:schemeClr>
                </a:solidFill>
              </a:rPr>
              <a:t>GPA of 3.0 on a 4.0 scale</a:t>
            </a:r>
          </a:p>
          <a:p>
            <a:r>
              <a:rPr lang="en-US" sz="2000" b="1" dirty="0">
                <a:solidFill>
                  <a:schemeClr val="bg2">
                    <a:lumMod val="90000"/>
                  </a:schemeClr>
                </a:solidFill>
              </a:rPr>
              <a:t>Curriculum Requirements (final grade cannot be below “C”)</a:t>
            </a:r>
          </a:p>
        </p:txBody>
      </p:sp>
    </p:spTree>
    <p:extLst>
      <p:ext uri="{BB962C8B-B14F-4D97-AF65-F5344CB8AC3E}">
        <p14:creationId xmlns:p14="http://schemas.microsoft.com/office/powerpoint/2010/main" val="4183541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3645-1041-C23E-23DE-8C58F442ECFA}"/>
              </a:ext>
            </a:extLst>
          </p:cNvPr>
          <p:cNvSpPr>
            <a:spLocks noGrp="1"/>
          </p:cNvSpPr>
          <p:nvPr>
            <p:ph type="title"/>
          </p:nvPr>
        </p:nvSpPr>
        <p:spPr>
          <a:xfrm>
            <a:off x="4579087" y="651951"/>
            <a:ext cx="6644084" cy="1325563"/>
          </a:xfrm>
        </p:spPr>
        <p:txBody>
          <a:bodyPr>
            <a:noAutofit/>
          </a:bodyPr>
          <a:lstStyle/>
          <a:p>
            <a:r>
              <a:rPr lang="en-US" sz="4000" b="1" dirty="0">
                <a:latin typeface="Poppins" panose="00000500000000000000" pitchFamily="2" charset="0"/>
                <a:cs typeface="Poppins" panose="00000500000000000000" pitchFamily="2" charset="0"/>
              </a:rPr>
              <a:t>ENROLLMENT WINDOW</a:t>
            </a:r>
            <a:br>
              <a:rPr lang="en-US" sz="3600" b="1" dirty="0"/>
            </a:br>
            <a:r>
              <a:rPr lang="en-US" sz="2000" b="1" dirty="0">
                <a:hlinkClick r:id="rId3"/>
              </a:rPr>
              <a:t>Codified Law 13-55-31 | South Dakota Legislature</a:t>
            </a:r>
            <a:r>
              <a:rPr lang="en-US" sz="2000" b="1" dirty="0"/>
              <a:t>	</a:t>
            </a:r>
            <a:endParaRPr lang="en-US" sz="3600" b="1" dirty="0"/>
          </a:p>
        </p:txBody>
      </p:sp>
      <p:sp>
        <p:nvSpPr>
          <p:cNvPr id="3" name="Content Placeholder 2">
            <a:extLst>
              <a:ext uri="{FF2B5EF4-FFF2-40B4-BE49-F238E27FC236}">
                <a16:creationId xmlns:a16="http://schemas.microsoft.com/office/drawing/2014/main" id="{DA6E7A72-6CD2-8649-E76D-21EB5156D2EB}"/>
              </a:ext>
            </a:extLst>
          </p:cNvPr>
          <p:cNvSpPr>
            <a:spLocks noGrp="1"/>
          </p:cNvSpPr>
          <p:nvPr>
            <p:ph idx="1"/>
          </p:nvPr>
        </p:nvSpPr>
        <p:spPr>
          <a:xfrm>
            <a:off x="4579087" y="2271936"/>
            <a:ext cx="6644084" cy="4351338"/>
          </a:xfrm>
        </p:spPr>
        <p:txBody>
          <a:bodyPr>
            <a:noAutofit/>
          </a:bodyPr>
          <a:lstStyle/>
          <a:p>
            <a:pPr>
              <a:lnSpc>
                <a:spcPct val="100000"/>
              </a:lnSpc>
            </a:pPr>
            <a:r>
              <a:rPr lang="en-US" sz="2200" dirty="0"/>
              <a:t>Students must enter the scholarship program within five years of HS graduation.</a:t>
            </a:r>
          </a:p>
          <a:p>
            <a:pPr>
              <a:lnSpc>
                <a:spcPct val="100000"/>
              </a:lnSpc>
            </a:pPr>
            <a:r>
              <a:rPr lang="en-US" sz="2200" dirty="0"/>
              <a:t>Students can still receive the SDOS if they take a year(s) off </a:t>
            </a:r>
            <a:r>
              <a:rPr lang="en-US" sz="2200" b="1" dirty="0"/>
              <a:t>before</a:t>
            </a:r>
            <a:r>
              <a:rPr lang="en-US" sz="2200" dirty="0"/>
              <a:t> enrolling in their post-secondary education.</a:t>
            </a:r>
          </a:p>
          <a:p>
            <a:pPr>
              <a:lnSpc>
                <a:spcPct val="100000"/>
              </a:lnSpc>
            </a:pPr>
            <a:r>
              <a:rPr lang="en-US" sz="2200" dirty="0"/>
              <a:t>Students can still receive the SDOS if they attend an out-of-state school full-time and then return to an in-state school within two years of HS graduation.</a:t>
            </a:r>
          </a:p>
        </p:txBody>
      </p:sp>
      <p:pic>
        <p:nvPicPr>
          <p:cNvPr id="5" name="Google Shape;126;p17">
            <a:extLst>
              <a:ext uri="{FF2B5EF4-FFF2-40B4-BE49-F238E27FC236}">
                <a16:creationId xmlns:a16="http://schemas.microsoft.com/office/drawing/2014/main" id="{B59D5BB9-5F50-6AA7-BCE7-BFAFBA79DBB2}"/>
              </a:ext>
            </a:extLst>
          </p:cNvPr>
          <p:cNvPicPr preferRelativeResize="0"/>
          <p:nvPr/>
        </p:nvPicPr>
        <p:blipFill>
          <a:blip r:embed="rId4">
            <a:alphaModFix/>
          </a:blip>
          <a:srcRect l="52806" t="-341" r="13208" b="-186"/>
          <a:stretch/>
        </p:blipFill>
        <p:spPr>
          <a:xfrm>
            <a:off x="0" y="-21772"/>
            <a:ext cx="4143469" cy="6955971"/>
          </a:xfrm>
          <a:prstGeom prst="rect">
            <a:avLst/>
          </a:prstGeom>
          <a:noFill/>
          <a:ln>
            <a:noFill/>
          </a:ln>
        </p:spPr>
      </p:pic>
      <p:sp>
        <p:nvSpPr>
          <p:cNvPr id="6" name="Content Placeholder 2">
            <a:extLst>
              <a:ext uri="{FF2B5EF4-FFF2-40B4-BE49-F238E27FC236}">
                <a16:creationId xmlns:a16="http://schemas.microsoft.com/office/drawing/2014/main" id="{F988973A-C2A9-8B21-9BB7-22FDD5B78BDF}"/>
              </a:ext>
            </a:extLst>
          </p:cNvPr>
          <p:cNvSpPr txBox="1">
            <a:spLocks/>
          </p:cNvSpPr>
          <p:nvPr/>
        </p:nvSpPr>
        <p:spPr>
          <a:xfrm>
            <a:off x="279864" y="850103"/>
            <a:ext cx="3516086" cy="5157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SDOS ELIGIBILITY REQUIREMENTS:</a:t>
            </a:r>
            <a:endParaRPr lang="en-US" sz="2000" b="1" u="sng" dirty="0"/>
          </a:p>
          <a:p>
            <a:r>
              <a:rPr lang="en-US" sz="2000" b="1" dirty="0">
                <a:solidFill>
                  <a:schemeClr val="bg2">
                    <a:lumMod val="90000"/>
                  </a:schemeClr>
                </a:solidFill>
              </a:rPr>
              <a:t>SD Resident</a:t>
            </a:r>
          </a:p>
          <a:p>
            <a:r>
              <a:rPr lang="en-US" sz="2000" b="1" dirty="0">
                <a:solidFill>
                  <a:schemeClr val="bg2">
                    <a:lumMod val="90000"/>
                  </a:schemeClr>
                </a:solidFill>
              </a:rPr>
              <a:t>Attend a participating school</a:t>
            </a:r>
          </a:p>
          <a:p>
            <a:r>
              <a:rPr lang="en-US" sz="2000" b="1" dirty="0">
                <a:solidFill>
                  <a:schemeClr val="bg1"/>
                </a:solidFill>
              </a:rPr>
              <a:t>Within 5 years of graduation</a:t>
            </a:r>
          </a:p>
          <a:p>
            <a:r>
              <a:rPr lang="en-US" sz="2000" b="1" dirty="0">
                <a:solidFill>
                  <a:schemeClr val="bg2">
                    <a:lumMod val="90000"/>
                  </a:schemeClr>
                </a:solidFill>
              </a:rPr>
              <a:t>Minimum ACT Composite or Super Score of 24 or higher</a:t>
            </a:r>
          </a:p>
          <a:p>
            <a:r>
              <a:rPr lang="en-US" sz="2000" b="1" dirty="0">
                <a:solidFill>
                  <a:schemeClr val="bg2">
                    <a:lumMod val="90000"/>
                  </a:schemeClr>
                </a:solidFill>
              </a:rPr>
              <a:t>GPA of 3.0 on a 4.0 scale</a:t>
            </a:r>
          </a:p>
          <a:p>
            <a:r>
              <a:rPr lang="en-US" sz="2000" b="1" dirty="0">
                <a:solidFill>
                  <a:schemeClr val="bg2">
                    <a:lumMod val="90000"/>
                  </a:schemeClr>
                </a:solidFill>
              </a:rPr>
              <a:t>Curriculum Requirements (final grade cannot be below “C”)</a:t>
            </a:r>
          </a:p>
        </p:txBody>
      </p:sp>
    </p:spTree>
    <p:extLst>
      <p:ext uri="{BB962C8B-B14F-4D97-AF65-F5344CB8AC3E}">
        <p14:creationId xmlns:p14="http://schemas.microsoft.com/office/powerpoint/2010/main" val="4101393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FB260-F04E-D3E6-B0B6-0490C2C96CD1}"/>
              </a:ext>
            </a:extLst>
          </p:cNvPr>
          <p:cNvSpPr>
            <a:spLocks noGrp="1"/>
          </p:cNvSpPr>
          <p:nvPr>
            <p:ph type="title"/>
          </p:nvPr>
        </p:nvSpPr>
        <p:spPr>
          <a:xfrm>
            <a:off x="4423144" y="743052"/>
            <a:ext cx="6642582" cy="639182"/>
          </a:xfrm>
        </p:spPr>
        <p:txBody>
          <a:bodyPr>
            <a:normAutofit fontScale="90000"/>
          </a:bodyPr>
          <a:lstStyle/>
          <a:p>
            <a:r>
              <a:rPr lang="en-US" sz="4900" b="1" dirty="0">
                <a:latin typeface="Poppins" panose="00000500000000000000" pitchFamily="2" charset="0"/>
                <a:cs typeface="Poppins" panose="00000500000000000000" pitchFamily="2" charset="0"/>
              </a:rPr>
              <a:t>ACT</a:t>
            </a:r>
            <a:br>
              <a:rPr lang="en-US" b="1" dirty="0">
                <a:latin typeface="Poppins" panose="00000500000000000000" pitchFamily="2" charset="0"/>
                <a:cs typeface="Poppins" panose="00000500000000000000" pitchFamily="2" charset="0"/>
              </a:rPr>
            </a:br>
            <a:r>
              <a:rPr lang="en-US" sz="2200" b="1" dirty="0">
                <a:cs typeface="Poppins" panose="00000500000000000000" pitchFamily="2" charset="0"/>
                <a:hlinkClick r:id="rId3"/>
              </a:rPr>
              <a:t>Codified Law 13-55-31 | South Dakota Legislature</a:t>
            </a:r>
            <a:endParaRPr lang="en-US" sz="2200" b="1" dirty="0">
              <a:cs typeface="Poppins" panose="00000500000000000000" pitchFamily="2" charset="0"/>
            </a:endParaRPr>
          </a:p>
        </p:txBody>
      </p:sp>
      <p:sp>
        <p:nvSpPr>
          <p:cNvPr id="15" name="Content Placeholder 2">
            <a:extLst>
              <a:ext uri="{FF2B5EF4-FFF2-40B4-BE49-F238E27FC236}">
                <a16:creationId xmlns:a16="http://schemas.microsoft.com/office/drawing/2014/main" id="{B390AA0C-4F1C-2096-2EDE-0C03CCE4450A}"/>
              </a:ext>
            </a:extLst>
          </p:cNvPr>
          <p:cNvSpPr txBox="1">
            <a:spLocks/>
          </p:cNvSpPr>
          <p:nvPr/>
        </p:nvSpPr>
        <p:spPr>
          <a:xfrm>
            <a:off x="4423144" y="1813543"/>
            <a:ext cx="7586886" cy="51577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dirty="0">
                <a:latin typeface="+mj-lt"/>
              </a:rPr>
              <a:t>OPTION 1:</a:t>
            </a:r>
          </a:p>
          <a:p>
            <a:pPr>
              <a:lnSpc>
                <a:spcPct val="100000"/>
              </a:lnSpc>
            </a:pPr>
            <a:r>
              <a:rPr lang="en-US" sz="2000" dirty="0">
                <a:latin typeface="+mj-lt"/>
              </a:rPr>
              <a:t>ACT Composite or Super Score 24 or above</a:t>
            </a:r>
          </a:p>
          <a:p>
            <a:pPr>
              <a:lnSpc>
                <a:spcPct val="100000"/>
              </a:lnSpc>
            </a:pPr>
            <a:r>
              <a:rPr lang="en-US" sz="2000" dirty="0">
                <a:latin typeface="+mj-lt"/>
              </a:rPr>
              <a:t>GPA of 3.0 or higher (on a 4.0 scale)</a:t>
            </a:r>
          </a:p>
          <a:p>
            <a:pPr>
              <a:lnSpc>
                <a:spcPct val="100000"/>
              </a:lnSpc>
            </a:pPr>
            <a:r>
              <a:rPr lang="en-US" sz="2000" dirty="0">
                <a:latin typeface="+mj-lt"/>
              </a:rPr>
              <a:t>Requirement Curriculum</a:t>
            </a:r>
          </a:p>
          <a:p>
            <a:pPr marL="0" indent="0">
              <a:lnSpc>
                <a:spcPct val="100000"/>
              </a:lnSpc>
              <a:buNone/>
            </a:pPr>
            <a:r>
              <a:rPr lang="en-US" sz="2000" b="1" dirty="0">
                <a:latin typeface="+mj-lt"/>
              </a:rPr>
              <a:t>OPTION 2: </a:t>
            </a:r>
          </a:p>
          <a:p>
            <a:pPr>
              <a:lnSpc>
                <a:spcPct val="100000"/>
              </a:lnSpc>
            </a:pPr>
            <a:r>
              <a:rPr lang="en-US" sz="2000" dirty="0">
                <a:latin typeface="+mj-lt"/>
              </a:rPr>
              <a:t>ACT Composite or Super Score 28 or above</a:t>
            </a:r>
          </a:p>
          <a:p>
            <a:pPr>
              <a:lnSpc>
                <a:spcPct val="100000"/>
              </a:lnSpc>
            </a:pPr>
            <a:endParaRPr lang="en-US" sz="1000" u="sng" dirty="0">
              <a:latin typeface="+mj-lt"/>
            </a:endParaRPr>
          </a:p>
          <a:p>
            <a:pPr marL="0" indent="0">
              <a:lnSpc>
                <a:spcPct val="100000"/>
              </a:lnSpc>
              <a:buNone/>
            </a:pPr>
            <a:r>
              <a:rPr lang="en-US" sz="1800" b="1" dirty="0">
                <a:latin typeface="+mj-lt"/>
              </a:rPr>
              <a:t>SCORES DEFINED</a:t>
            </a:r>
          </a:p>
          <a:p>
            <a:pPr lvl="1">
              <a:lnSpc>
                <a:spcPct val="100000"/>
              </a:lnSpc>
            </a:pPr>
            <a:r>
              <a:rPr lang="en-US" sz="1800" dirty="0">
                <a:latin typeface="+mj-lt"/>
              </a:rPr>
              <a:t>Composite Score – Composed of all four subject’s average</a:t>
            </a:r>
          </a:p>
          <a:p>
            <a:pPr lvl="1">
              <a:lnSpc>
                <a:spcPct val="100000"/>
              </a:lnSpc>
            </a:pPr>
            <a:r>
              <a:rPr lang="en-US" sz="1800" dirty="0">
                <a:latin typeface="+mj-lt"/>
              </a:rPr>
              <a:t>Super Score – When taking the ACT more than once, the ACT will use the student’s highest score from each subject, combine and average them.</a:t>
            </a:r>
          </a:p>
          <a:p>
            <a:pPr lvl="2">
              <a:lnSpc>
                <a:spcPct val="100000"/>
              </a:lnSpc>
            </a:pPr>
            <a:r>
              <a:rPr lang="en-US" sz="1800" dirty="0">
                <a:latin typeface="+mj-lt"/>
              </a:rPr>
              <a:t>For SDOS eligibility, Super Score must be provided by ACT (cannot be manually calculated)</a:t>
            </a:r>
          </a:p>
          <a:p>
            <a:endParaRPr lang="en-US" u="sng" dirty="0">
              <a:latin typeface="+mj-lt"/>
            </a:endParaRPr>
          </a:p>
          <a:p>
            <a:pPr marL="0" indent="0">
              <a:buFont typeface="Arial" panose="020B0604020202020204" pitchFamily="34" charset="0"/>
              <a:buNone/>
            </a:pPr>
            <a:endParaRPr lang="en-US" sz="1600" dirty="0">
              <a:latin typeface="+mj-lt"/>
            </a:endParaRPr>
          </a:p>
        </p:txBody>
      </p:sp>
      <p:pic>
        <p:nvPicPr>
          <p:cNvPr id="3" name="Google Shape;126;p17">
            <a:extLst>
              <a:ext uri="{FF2B5EF4-FFF2-40B4-BE49-F238E27FC236}">
                <a16:creationId xmlns:a16="http://schemas.microsoft.com/office/drawing/2014/main" id="{B27E0CA5-10DF-38E7-F53D-A3A359CFBF0C}"/>
              </a:ext>
            </a:extLst>
          </p:cNvPr>
          <p:cNvPicPr preferRelativeResize="0"/>
          <p:nvPr/>
        </p:nvPicPr>
        <p:blipFill>
          <a:blip r:embed="rId4">
            <a:alphaModFix/>
          </a:blip>
          <a:srcRect l="52806" t="-341" r="13208" b="-186"/>
          <a:stretch/>
        </p:blipFill>
        <p:spPr>
          <a:xfrm>
            <a:off x="0" y="-21772"/>
            <a:ext cx="4143469" cy="6955971"/>
          </a:xfrm>
          <a:prstGeom prst="rect">
            <a:avLst/>
          </a:prstGeom>
          <a:noFill/>
          <a:ln>
            <a:noFill/>
          </a:ln>
        </p:spPr>
      </p:pic>
      <p:sp>
        <p:nvSpPr>
          <p:cNvPr id="4" name="Content Placeholder 2">
            <a:extLst>
              <a:ext uri="{FF2B5EF4-FFF2-40B4-BE49-F238E27FC236}">
                <a16:creationId xmlns:a16="http://schemas.microsoft.com/office/drawing/2014/main" id="{EE5CC4F0-E025-208B-BB8C-A3D6F9B87077}"/>
              </a:ext>
            </a:extLst>
          </p:cNvPr>
          <p:cNvSpPr txBox="1">
            <a:spLocks/>
          </p:cNvSpPr>
          <p:nvPr/>
        </p:nvSpPr>
        <p:spPr>
          <a:xfrm>
            <a:off x="279864" y="850103"/>
            <a:ext cx="3516086" cy="5157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SDOS ELIGIBILITY REQUIREMENTS:</a:t>
            </a:r>
            <a:endParaRPr lang="en-US" sz="2000" b="1" u="sng" dirty="0"/>
          </a:p>
          <a:p>
            <a:r>
              <a:rPr lang="en-US" sz="2000" b="1" dirty="0">
                <a:solidFill>
                  <a:schemeClr val="bg2">
                    <a:lumMod val="90000"/>
                  </a:schemeClr>
                </a:solidFill>
              </a:rPr>
              <a:t>SD Resident</a:t>
            </a:r>
          </a:p>
          <a:p>
            <a:r>
              <a:rPr lang="en-US" sz="2000" b="1" dirty="0">
                <a:solidFill>
                  <a:schemeClr val="bg2">
                    <a:lumMod val="90000"/>
                  </a:schemeClr>
                </a:solidFill>
              </a:rPr>
              <a:t>Attend a participating school</a:t>
            </a:r>
          </a:p>
          <a:p>
            <a:r>
              <a:rPr lang="en-US" sz="2000" b="1" dirty="0">
                <a:solidFill>
                  <a:schemeClr val="bg2">
                    <a:lumMod val="90000"/>
                  </a:schemeClr>
                </a:solidFill>
              </a:rPr>
              <a:t>Within 5 years of graduation</a:t>
            </a:r>
          </a:p>
          <a:p>
            <a:r>
              <a:rPr lang="en-US" sz="2000" b="1" dirty="0">
                <a:solidFill>
                  <a:schemeClr val="bg1"/>
                </a:solidFill>
              </a:rPr>
              <a:t>Minimum ACT Composite or Super Score of 24 or higher</a:t>
            </a:r>
          </a:p>
          <a:p>
            <a:r>
              <a:rPr lang="en-US" sz="2000" b="1" dirty="0">
                <a:solidFill>
                  <a:schemeClr val="bg2">
                    <a:lumMod val="90000"/>
                  </a:schemeClr>
                </a:solidFill>
              </a:rPr>
              <a:t>GPA of 3.0 on a 4.0 scale</a:t>
            </a:r>
          </a:p>
          <a:p>
            <a:r>
              <a:rPr lang="en-US" sz="2000" b="1" dirty="0">
                <a:solidFill>
                  <a:schemeClr val="bg2">
                    <a:lumMod val="90000"/>
                  </a:schemeClr>
                </a:solidFill>
              </a:rPr>
              <a:t>Curriculum Requirements (final grade cannot be below “C”)</a:t>
            </a:r>
          </a:p>
        </p:txBody>
      </p:sp>
    </p:spTree>
    <p:extLst>
      <p:ext uri="{BB962C8B-B14F-4D97-AF65-F5344CB8AC3E}">
        <p14:creationId xmlns:p14="http://schemas.microsoft.com/office/powerpoint/2010/main" val="323959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3FC6-60D8-5849-A773-B5043C6ECC8B}"/>
              </a:ext>
            </a:extLst>
          </p:cNvPr>
          <p:cNvSpPr>
            <a:spLocks noGrp="1"/>
          </p:cNvSpPr>
          <p:nvPr>
            <p:ph type="ctrTitle"/>
          </p:nvPr>
        </p:nvSpPr>
        <p:spPr>
          <a:noFill/>
        </p:spPr>
        <p:txBody>
          <a:bodyPr vert="horz" lIns="91440" tIns="45720" rIns="91440" bIns="45720" rtlCol="0" anchor="ctr">
            <a:normAutofit/>
          </a:bodyPr>
          <a:lstStyle/>
          <a:p>
            <a:pPr algn="ctr"/>
            <a:r>
              <a:rPr lang="en-US" sz="2800" kern="1200" dirty="0">
                <a:solidFill>
                  <a:srgbClr val="FFFFFF"/>
                </a:solidFill>
                <a:latin typeface="+mj-lt"/>
                <a:ea typeface="+mj-ea"/>
                <a:cs typeface="+mj-cs"/>
              </a:rPr>
              <a:t>Current Sophomores, Freshman, and incoming (2027 graduates)</a:t>
            </a:r>
          </a:p>
        </p:txBody>
      </p:sp>
      <p:sp>
        <p:nvSpPr>
          <p:cNvPr id="7" name="Subtitle 6">
            <a:extLst>
              <a:ext uri="{FF2B5EF4-FFF2-40B4-BE49-F238E27FC236}">
                <a16:creationId xmlns:a16="http://schemas.microsoft.com/office/drawing/2014/main" id="{EDF4B28D-2432-7337-4CF6-3654F9EDE0F2}"/>
              </a:ext>
            </a:extLst>
          </p:cNvPr>
          <p:cNvSpPr>
            <a:spLocks noGrp="1"/>
          </p:cNvSpPr>
          <p:nvPr>
            <p:ph type="subTitle" idx="1"/>
          </p:nvPr>
        </p:nvSpPr>
        <p:spPr>
          <a:xfrm>
            <a:off x="4840229" y="1894680"/>
            <a:ext cx="6269049" cy="3530599"/>
          </a:xfrm>
        </p:spPr>
        <p:txBody>
          <a:bodyPr>
            <a:normAutofit/>
          </a:bodyPr>
          <a:lstStyle/>
          <a:p>
            <a:pPr marL="342900" indent="-342900" algn="l">
              <a:buFont typeface="Arial" panose="020B0604020202020204" pitchFamily="34" charset="0"/>
              <a:buChar char="•"/>
            </a:pPr>
            <a:r>
              <a:rPr lang="en-US" dirty="0"/>
              <a:t>Students with an ACT of 24-27 must be graduated from high school with a cumulative average grade of "B" (3.0 on a 4.0 scale), or greater, for all work attempted and completed as designated on the official high school transcript at the time of graduation (ARSD 24:40:13:02)</a:t>
            </a:r>
          </a:p>
          <a:p>
            <a:pPr marL="342900" indent="-342900" algn="l">
              <a:buFont typeface="Arial" panose="020B0604020202020204" pitchFamily="34" charset="0"/>
              <a:buChar char="•"/>
            </a:pPr>
            <a:r>
              <a:rPr lang="en-US" dirty="0"/>
              <a:t>Unweighted GPA is used to determine initial eligibility</a:t>
            </a:r>
          </a:p>
        </p:txBody>
      </p:sp>
      <p:sp>
        <p:nvSpPr>
          <p:cNvPr id="8" name="TextBox 7">
            <a:extLst>
              <a:ext uri="{FF2B5EF4-FFF2-40B4-BE49-F238E27FC236}">
                <a16:creationId xmlns:a16="http://schemas.microsoft.com/office/drawing/2014/main" id="{6468E8A0-0DC3-166B-BF27-005E327E7C23}"/>
              </a:ext>
            </a:extLst>
          </p:cNvPr>
          <p:cNvSpPr txBox="1"/>
          <p:nvPr/>
        </p:nvSpPr>
        <p:spPr>
          <a:xfrm>
            <a:off x="4840229" y="850103"/>
            <a:ext cx="11182350" cy="769441"/>
          </a:xfrm>
          <a:prstGeom prst="rect">
            <a:avLst/>
          </a:prstGeom>
          <a:noFill/>
        </p:spPr>
        <p:txBody>
          <a:bodyPr wrap="square" rtlCol="0">
            <a:spAutoFit/>
          </a:bodyPr>
          <a:lstStyle/>
          <a:p>
            <a:r>
              <a:rPr lang="en-US" sz="4400" b="1" dirty="0">
                <a:latin typeface="Poppins" panose="00000500000000000000" pitchFamily="2" charset="0"/>
                <a:cs typeface="Poppins" panose="00000500000000000000" pitchFamily="2" charset="0"/>
              </a:rPr>
              <a:t>GPA</a:t>
            </a:r>
          </a:p>
        </p:txBody>
      </p:sp>
      <p:pic>
        <p:nvPicPr>
          <p:cNvPr id="4" name="Google Shape;126;p17">
            <a:extLst>
              <a:ext uri="{FF2B5EF4-FFF2-40B4-BE49-F238E27FC236}">
                <a16:creationId xmlns:a16="http://schemas.microsoft.com/office/drawing/2014/main" id="{1DC6AEFB-2275-3FB9-72D0-5A12C9488E9C}"/>
              </a:ext>
            </a:extLst>
          </p:cNvPr>
          <p:cNvPicPr preferRelativeResize="0"/>
          <p:nvPr/>
        </p:nvPicPr>
        <p:blipFill>
          <a:blip r:embed="rId3">
            <a:alphaModFix/>
          </a:blip>
          <a:srcRect l="52806" t="-341" r="13208" b="-186"/>
          <a:stretch/>
        </p:blipFill>
        <p:spPr>
          <a:xfrm>
            <a:off x="0" y="-21772"/>
            <a:ext cx="4143469" cy="6955971"/>
          </a:xfrm>
          <a:prstGeom prst="rect">
            <a:avLst/>
          </a:prstGeom>
          <a:noFill/>
          <a:ln>
            <a:noFill/>
          </a:ln>
        </p:spPr>
      </p:pic>
      <p:sp>
        <p:nvSpPr>
          <p:cNvPr id="5" name="Content Placeholder 2">
            <a:extLst>
              <a:ext uri="{FF2B5EF4-FFF2-40B4-BE49-F238E27FC236}">
                <a16:creationId xmlns:a16="http://schemas.microsoft.com/office/drawing/2014/main" id="{9961C2D8-5236-6883-9C80-32097A6A9295}"/>
              </a:ext>
            </a:extLst>
          </p:cNvPr>
          <p:cNvSpPr txBox="1">
            <a:spLocks/>
          </p:cNvSpPr>
          <p:nvPr/>
        </p:nvSpPr>
        <p:spPr>
          <a:xfrm>
            <a:off x="279864" y="850103"/>
            <a:ext cx="3516086" cy="5157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SDOS ELIGIBILITY REQUIREMENTS:</a:t>
            </a:r>
            <a:endParaRPr lang="en-US" sz="2000" b="1" u="sng" dirty="0"/>
          </a:p>
          <a:p>
            <a:r>
              <a:rPr lang="en-US" sz="2000" b="1" dirty="0">
                <a:solidFill>
                  <a:schemeClr val="bg2">
                    <a:lumMod val="90000"/>
                  </a:schemeClr>
                </a:solidFill>
              </a:rPr>
              <a:t>SD Resident</a:t>
            </a:r>
          </a:p>
          <a:p>
            <a:r>
              <a:rPr lang="en-US" sz="2000" b="1" dirty="0">
                <a:solidFill>
                  <a:schemeClr val="bg2">
                    <a:lumMod val="90000"/>
                  </a:schemeClr>
                </a:solidFill>
              </a:rPr>
              <a:t>Attend a participating school</a:t>
            </a:r>
          </a:p>
          <a:p>
            <a:r>
              <a:rPr lang="en-US" sz="2000" b="1" dirty="0">
                <a:solidFill>
                  <a:schemeClr val="bg2">
                    <a:lumMod val="90000"/>
                  </a:schemeClr>
                </a:solidFill>
              </a:rPr>
              <a:t>Within 5 years of graduation</a:t>
            </a:r>
          </a:p>
          <a:p>
            <a:r>
              <a:rPr lang="en-US" sz="2000" b="1" dirty="0">
                <a:solidFill>
                  <a:schemeClr val="bg2">
                    <a:lumMod val="90000"/>
                  </a:schemeClr>
                </a:solidFill>
              </a:rPr>
              <a:t>Minimum ACT Composite or Super Score of 24 or higher</a:t>
            </a:r>
          </a:p>
          <a:p>
            <a:r>
              <a:rPr lang="en-US" sz="2000" b="1" dirty="0">
                <a:solidFill>
                  <a:schemeClr val="bg1"/>
                </a:solidFill>
              </a:rPr>
              <a:t>GPA of 3.0 on a 4.0 scale</a:t>
            </a:r>
          </a:p>
          <a:p>
            <a:r>
              <a:rPr lang="en-US" sz="2000" b="1" dirty="0">
                <a:solidFill>
                  <a:schemeClr val="bg2">
                    <a:lumMod val="90000"/>
                  </a:schemeClr>
                </a:solidFill>
              </a:rPr>
              <a:t>Curriculum Requirements (final grade cannot be below “C”)</a:t>
            </a:r>
          </a:p>
        </p:txBody>
      </p:sp>
    </p:spTree>
    <p:extLst>
      <p:ext uri="{BB962C8B-B14F-4D97-AF65-F5344CB8AC3E}">
        <p14:creationId xmlns:p14="http://schemas.microsoft.com/office/powerpoint/2010/main" val="2892448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D5E7A7-7F85-D515-3CC1-FB9DDC509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7F3A0A-B65B-0ABC-47AB-CF0139B9E641}"/>
              </a:ext>
            </a:extLst>
          </p:cNvPr>
          <p:cNvSpPr>
            <a:spLocks noGrp="1"/>
          </p:cNvSpPr>
          <p:nvPr>
            <p:ph type="ctrTitle"/>
          </p:nvPr>
        </p:nvSpPr>
        <p:spPr>
          <a:noFill/>
        </p:spPr>
        <p:txBody>
          <a:bodyPr vert="horz" lIns="91440" tIns="45720" rIns="91440" bIns="45720" rtlCol="0" anchor="ctr">
            <a:normAutofit/>
          </a:bodyPr>
          <a:lstStyle/>
          <a:p>
            <a:pPr algn="ctr"/>
            <a:r>
              <a:rPr lang="en-US" sz="2800" kern="1200" dirty="0">
                <a:solidFill>
                  <a:srgbClr val="FFFFFF"/>
                </a:solidFill>
                <a:latin typeface="+mj-lt"/>
                <a:ea typeface="+mj-ea"/>
                <a:cs typeface="+mj-cs"/>
              </a:rPr>
              <a:t>Current Sophomores, Freshman, and incoming (2027 graduates)</a:t>
            </a:r>
          </a:p>
        </p:txBody>
      </p:sp>
      <p:sp>
        <p:nvSpPr>
          <p:cNvPr id="7" name="Subtitle 6">
            <a:extLst>
              <a:ext uri="{FF2B5EF4-FFF2-40B4-BE49-F238E27FC236}">
                <a16:creationId xmlns:a16="http://schemas.microsoft.com/office/drawing/2014/main" id="{BF367B67-FA1E-2FF9-4604-93209D771A9A}"/>
              </a:ext>
            </a:extLst>
          </p:cNvPr>
          <p:cNvSpPr>
            <a:spLocks noGrp="1"/>
          </p:cNvSpPr>
          <p:nvPr>
            <p:ph type="subTitle" idx="1"/>
          </p:nvPr>
        </p:nvSpPr>
        <p:spPr>
          <a:xfrm>
            <a:off x="4380614" y="2081914"/>
            <a:ext cx="7274574" cy="3900672"/>
          </a:xfrm>
        </p:spPr>
        <p:txBody>
          <a:bodyPr>
            <a:normAutofit lnSpcReduction="10000"/>
          </a:bodyPr>
          <a:lstStyle/>
          <a:p>
            <a:pPr marL="342900" indent="-342900" algn="l">
              <a:buFont typeface="Arial" panose="020B0604020202020204" pitchFamily="34" charset="0"/>
              <a:buChar char="•"/>
            </a:pPr>
            <a:r>
              <a:rPr lang="en-US" dirty="0"/>
              <a:t>Students with an ACT of 24-27 are required to take approved coursework to meet SDOS eligibility</a:t>
            </a:r>
          </a:p>
          <a:p>
            <a:pPr marL="342900" indent="-342900" algn="l">
              <a:buFont typeface="Arial" panose="020B0604020202020204" pitchFamily="34" charset="0"/>
              <a:buChar char="•"/>
            </a:pPr>
            <a:r>
              <a:rPr lang="en-US" b="1" dirty="0"/>
              <a:t>Class of 2026 </a:t>
            </a:r>
            <a:r>
              <a:rPr lang="en-US" dirty="0"/>
              <a:t>– </a:t>
            </a:r>
          </a:p>
          <a:p>
            <a:pPr lvl="1" algn="l"/>
            <a:r>
              <a:rPr lang="en-US" dirty="0"/>
              <a:t>Must meet requirements in various subject areas</a:t>
            </a:r>
          </a:p>
          <a:p>
            <a:pPr marL="342900" indent="-342900" algn="l">
              <a:buFont typeface="Arial" panose="020B0604020202020204" pitchFamily="34" charset="0"/>
              <a:buChar char="•"/>
            </a:pPr>
            <a:r>
              <a:rPr lang="en-US" b="1" dirty="0"/>
              <a:t>Class of 2027 and Beyond </a:t>
            </a:r>
            <a:r>
              <a:rPr lang="en-US" dirty="0"/>
              <a:t>– </a:t>
            </a:r>
          </a:p>
          <a:p>
            <a:pPr lvl="1" algn="l"/>
            <a:r>
              <a:rPr lang="en-US" dirty="0"/>
              <a:t>Must meet requirements in the same subject areas </a:t>
            </a:r>
            <a:r>
              <a:rPr lang="en-US" u="sng" dirty="0"/>
              <a:t>as well as</a:t>
            </a:r>
            <a:r>
              <a:rPr lang="en-US" dirty="0"/>
              <a:t> subcategories within those subject areas</a:t>
            </a:r>
          </a:p>
          <a:p>
            <a:pPr marL="342900" indent="-342900" algn="l">
              <a:buFont typeface="Arial" panose="020B0604020202020204" pitchFamily="34" charset="0"/>
              <a:buChar char="•"/>
            </a:pPr>
            <a:r>
              <a:rPr lang="en-US" dirty="0"/>
              <a:t>Find SDOS approved high school and dual credit coursework here:</a:t>
            </a:r>
          </a:p>
          <a:p>
            <a:pPr lvl="1" algn="l"/>
            <a:r>
              <a:rPr lang="en-US" dirty="0">
                <a:hlinkClick r:id="rId3"/>
              </a:rPr>
              <a:t>https://ourdakotadreams.com/high-school/opportunity-scholarship/</a:t>
            </a:r>
            <a:endParaRPr lang="en-US" dirty="0"/>
          </a:p>
          <a:p>
            <a:pPr lvl="1" algn="l"/>
            <a:endParaRPr lang="en-US" dirty="0"/>
          </a:p>
        </p:txBody>
      </p:sp>
      <p:sp>
        <p:nvSpPr>
          <p:cNvPr id="8" name="TextBox 7">
            <a:extLst>
              <a:ext uri="{FF2B5EF4-FFF2-40B4-BE49-F238E27FC236}">
                <a16:creationId xmlns:a16="http://schemas.microsoft.com/office/drawing/2014/main" id="{94FC5D5D-E32B-AA9C-EF9E-B31B01AF7C01}"/>
              </a:ext>
            </a:extLst>
          </p:cNvPr>
          <p:cNvSpPr txBox="1"/>
          <p:nvPr/>
        </p:nvSpPr>
        <p:spPr>
          <a:xfrm>
            <a:off x="4267200" y="715962"/>
            <a:ext cx="7644936" cy="1015663"/>
          </a:xfrm>
          <a:prstGeom prst="rect">
            <a:avLst/>
          </a:prstGeom>
          <a:noFill/>
        </p:spPr>
        <p:txBody>
          <a:bodyPr wrap="square" rtlCol="0">
            <a:spAutoFit/>
          </a:bodyPr>
          <a:lstStyle/>
          <a:p>
            <a:r>
              <a:rPr lang="en-US" sz="4000" b="1" dirty="0">
                <a:latin typeface="Poppins" panose="00000500000000000000" pitchFamily="2" charset="0"/>
                <a:cs typeface="Poppins" panose="00000500000000000000" pitchFamily="2" charset="0"/>
              </a:rPr>
              <a:t>CURRICULUM REQUIREMENTS</a:t>
            </a:r>
          </a:p>
          <a:p>
            <a:r>
              <a:rPr lang="en-US" sz="2000" dirty="0">
                <a:hlinkClick r:id="rId4"/>
              </a:rPr>
              <a:t>Codified Law 13-55-31.1 | South Dakota Legislature</a:t>
            </a:r>
            <a:endParaRPr lang="en-US" sz="2000" dirty="0"/>
          </a:p>
        </p:txBody>
      </p:sp>
      <p:pic>
        <p:nvPicPr>
          <p:cNvPr id="4" name="Google Shape;126;p17">
            <a:extLst>
              <a:ext uri="{FF2B5EF4-FFF2-40B4-BE49-F238E27FC236}">
                <a16:creationId xmlns:a16="http://schemas.microsoft.com/office/drawing/2014/main" id="{CA001596-E421-9282-BC47-3248D4D9FCD3}"/>
              </a:ext>
            </a:extLst>
          </p:cNvPr>
          <p:cNvPicPr preferRelativeResize="0"/>
          <p:nvPr/>
        </p:nvPicPr>
        <p:blipFill>
          <a:blip r:embed="rId5">
            <a:alphaModFix/>
          </a:blip>
          <a:srcRect l="52806" t="-341" r="13208" b="-186"/>
          <a:stretch/>
        </p:blipFill>
        <p:spPr>
          <a:xfrm>
            <a:off x="0" y="-21772"/>
            <a:ext cx="4143469" cy="6955971"/>
          </a:xfrm>
          <a:prstGeom prst="rect">
            <a:avLst/>
          </a:prstGeom>
          <a:noFill/>
          <a:ln>
            <a:noFill/>
          </a:ln>
        </p:spPr>
      </p:pic>
      <p:sp>
        <p:nvSpPr>
          <p:cNvPr id="5" name="Content Placeholder 2">
            <a:extLst>
              <a:ext uri="{FF2B5EF4-FFF2-40B4-BE49-F238E27FC236}">
                <a16:creationId xmlns:a16="http://schemas.microsoft.com/office/drawing/2014/main" id="{422DE858-1AAF-2694-DC3C-682E9A7022DE}"/>
              </a:ext>
            </a:extLst>
          </p:cNvPr>
          <p:cNvSpPr txBox="1">
            <a:spLocks/>
          </p:cNvSpPr>
          <p:nvPr/>
        </p:nvSpPr>
        <p:spPr>
          <a:xfrm>
            <a:off x="279864" y="850103"/>
            <a:ext cx="3516086" cy="5157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SDOS ELIGIBILITY REQUIREMENTS:</a:t>
            </a:r>
            <a:endParaRPr lang="en-US" sz="2000" b="1" u="sng" dirty="0"/>
          </a:p>
          <a:p>
            <a:r>
              <a:rPr lang="en-US" sz="2000" b="1" dirty="0">
                <a:solidFill>
                  <a:schemeClr val="bg2">
                    <a:lumMod val="90000"/>
                  </a:schemeClr>
                </a:solidFill>
              </a:rPr>
              <a:t>SD Resident</a:t>
            </a:r>
          </a:p>
          <a:p>
            <a:r>
              <a:rPr lang="en-US" sz="2000" b="1" dirty="0">
                <a:solidFill>
                  <a:schemeClr val="bg2">
                    <a:lumMod val="90000"/>
                  </a:schemeClr>
                </a:solidFill>
              </a:rPr>
              <a:t>Attend a participating school</a:t>
            </a:r>
          </a:p>
          <a:p>
            <a:r>
              <a:rPr lang="en-US" sz="2000" b="1" dirty="0">
                <a:solidFill>
                  <a:schemeClr val="bg2">
                    <a:lumMod val="90000"/>
                  </a:schemeClr>
                </a:solidFill>
              </a:rPr>
              <a:t>Within 5 years of graduation</a:t>
            </a:r>
          </a:p>
          <a:p>
            <a:r>
              <a:rPr lang="en-US" sz="2000" b="1" dirty="0">
                <a:solidFill>
                  <a:schemeClr val="bg2">
                    <a:lumMod val="90000"/>
                  </a:schemeClr>
                </a:solidFill>
              </a:rPr>
              <a:t>Minimum ACT Composite or Super Score of 24 or higher</a:t>
            </a:r>
          </a:p>
          <a:p>
            <a:r>
              <a:rPr lang="en-US" sz="2000" b="1" dirty="0">
                <a:solidFill>
                  <a:schemeClr val="bg2">
                    <a:lumMod val="90000"/>
                  </a:schemeClr>
                </a:solidFill>
              </a:rPr>
              <a:t>GPA of 3.0 on a 4.0 scale</a:t>
            </a:r>
          </a:p>
          <a:p>
            <a:r>
              <a:rPr lang="en-US" sz="2000" b="1" dirty="0">
                <a:solidFill>
                  <a:schemeClr val="bg1"/>
                </a:solidFill>
              </a:rPr>
              <a:t>Curriculum Requirements (final grade cannot be below “C”)</a:t>
            </a:r>
          </a:p>
        </p:txBody>
      </p:sp>
    </p:spTree>
    <p:extLst>
      <p:ext uri="{BB962C8B-B14F-4D97-AF65-F5344CB8AC3E}">
        <p14:creationId xmlns:p14="http://schemas.microsoft.com/office/powerpoint/2010/main" val="9653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126;p17">
            <a:extLst>
              <a:ext uri="{FF2B5EF4-FFF2-40B4-BE49-F238E27FC236}">
                <a16:creationId xmlns:a16="http://schemas.microsoft.com/office/drawing/2014/main" id="{BD5D36DE-0391-9296-6D73-5DBC914635C3}"/>
              </a:ext>
            </a:extLst>
          </p:cNvPr>
          <p:cNvPicPr preferRelativeResize="0"/>
          <p:nvPr/>
        </p:nvPicPr>
        <p:blipFill>
          <a:blip r:embed="rId3">
            <a:alphaModFix/>
          </a:blip>
          <a:srcRect t="60749" b="12360"/>
          <a:stretch/>
        </p:blipFill>
        <p:spPr>
          <a:xfrm>
            <a:off x="-1" y="0"/>
            <a:ext cx="6425863" cy="1692322"/>
          </a:xfrm>
          <a:prstGeom prst="rect">
            <a:avLst/>
          </a:prstGeom>
          <a:noFill/>
          <a:ln>
            <a:noFill/>
          </a:ln>
        </p:spPr>
      </p:pic>
      <p:sp>
        <p:nvSpPr>
          <p:cNvPr id="2" name="Title 1">
            <a:extLst>
              <a:ext uri="{FF2B5EF4-FFF2-40B4-BE49-F238E27FC236}">
                <a16:creationId xmlns:a16="http://schemas.microsoft.com/office/drawing/2014/main" id="{DBD95D34-BD66-7244-199D-51677705A9D9}"/>
              </a:ext>
            </a:extLst>
          </p:cNvPr>
          <p:cNvSpPr>
            <a:spLocks noGrp="1"/>
          </p:cNvSpPr>
          <p:nvPr>
            <p:ph type="title"/>
          </p:nvPr>
        </p:nvSpPr>
        <p:spPr>
          <a:xfrm>
            <a:off x="102700" y="946688"/>
            <a:ext cx="6072963" cy="506745"/>
          </a:xfrm>
        </p:spPr>
        <p:txBody>
          <a:bodyPr>
            <a:noAutofit/>
          </a:bodyPr>
          <a:lstStyle/>
          <a:p>
            <a:pPr algn="ctr"/>
            <a:r>
              <a:rPr lang="en-US" sz="3600" b="1" dirty="0">
                <a:solidFill>
                  <a:schemeClr val="bg1"/>
                </a:solidFill>
                <a:latin typeface="Poppins" panose="00000500000000000000" pitchFamily="2" charset="0"/>
                <a:cs typeface="Poppins" panose="00000500000000000000" pitchFamily="2" charset="0"/>
              </a:rPr>
              <a:t>CLASS OF 2026  </a:t>
            </a:r>
            <a:br>
              <a:rPr lang="en-US" sz="3600" b="1" dirty="0">
                <a:solidFill>
                  <a:schemeClr val="bg1"/>
                </a:solidFill>
                <a:latin typeface="Poppins" panose="00000500000000000000" pitchFamily="2" charset="0"/>
                <a:cs typeface="Poppins" panose="00000500000000000000" pitchFamily="2" charset="0"/>
              </a:rPr>
            </a:br>
            <a:endParaRPr lang="en-US" sz="3600" b="1" dirty="0">
              <a:solidFill>
                <a:schemeClr val="bg1"/>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9D06CBD1-E3C4-7D0F-5183-E99A5BC594A1}"/>
              </a:ext>
            </a:extLst>
          </p:cNvPr>
          <p:cNvSpPr>
            <a:spLocks noGrp="1"/>
          </p:cNvSpPr>
          <p:nvPr>
            <p:ph idx="1"/>
          </p:nvPr>
        </p:nvSpPr>
        <p:spPr>
          <a:xfrm>
            <a:off x="218365" y="2140819"/>
            <a:ext cx="5784966" cy="4351338"/>
          </a:xfrm>
        </p:spPr>
        <p:txBody>
          <a:bodyPr>
            <a:normAutofit/>
          </a:bodyPr>
          <a:lstStyle/>
          <a:p>
            <a:pPr marL="0" indent="0">
              <a:buNone/>
            </a:pPr>
            <a:r>
              <a:rPr lang="en-US" sz="2200" b="1" dirty="0"/>
              <a:t>Must meet requirements in the following subject areas:</a:t>
            </a:r>
          </a:p>
          <a:p>
            <a:pPr lvl="1"/>
            <a:endParaRPr lang="en-US" sz="2200" b="1" dirty="0"/>
          </a:p>
          <a:p>
            <a:pPr lvl="1"/>
            <a:r>
              <a:rPr lang="en-US" sz="2200" dirty="0"/>
              <a:t>Language Arts – 4 units</a:t>
            </a:r>
          </a:p>
          <a:p>
            <a:pPr lvl="1"/>
            <a:r>
              <a:rPr lang="en-US" sz="2200" dirty="0"/>
              <a:t>Social Studies – 3 units</a:t>
            </a:r>
          </a:p>
          <a:p>
            <a:pPr lvl="1"/>
            <a:r>
              <a:rPr lang="en-US" sz="2200" dirty="0"/>
              <a:t>Math – 4 units (advanced)</a:t>
            </a:r>
          </a:p>
          <a:p>
            <a:pPr lvl="1"/>
            <a:r>
              <a:rPr lang="en-US" sz="2200" dirty="0"/>
              <a:t>Science – 4 units</a:t>
            </a:r>
          </a:p>
          <a:p>
            <a:pPr lvl="1"/>
            <a:r>
              <a:rPr lang="en-US" sz="2200" dirty="0"/>
              <a:t>World Language or CTE – 2 units</a:t>
            </a:r>
          </a:p>
          <a:p>
            <a:pPr lvl="1"/>
            <a:r>
              <a:rPr lang="en-US" sz="2200" dirty="0"/>
              <a:t>Personal Finance – 0.5 units</a:t>
            </a:r>
          </a:p>
          <a:p>
            <a:pPr lvl="1"/>
            <a:r>
              <a:rPr lang="en-US" sz="2200" dirty="0"/>
              <a:t>Fine Arts – 1 units</a:t>
            </a:r>
          </a:p>
          <a:p>
            <a:pPr lvl="1"/>
            <a:r>
              <a:rPr lang="en-US" sz="2200" dirty="0"/>
              <a:t>PE – 0.5 units</a:t>
            </a:r>
          </a:p>
          <a:p>
            <a:pPr lvl="1"/>
            <a:r>
              <a:rPr lang="en-US" sz="2200" dirty="0"/>
              <a:t>Health – 0.5 units</a:t>
            </a:r>
          </a:p>
        </p:txBody>
      </p:sp>
      <p:pic>
        <p:nvPicPr>
          <p:cNvPr id="7" name="Picture 6" descr="A close-up of a document&#10;&#10;AI-generated content may be incorrect.">
            <a:extLst>
              <a:ext uri="{FF2B5EF4-FFF2-40B4-BE49-F238E27FC236}">
                <a16:creationId xmlns:a16="http://schemas.microsoft.com/office/drawing/2014/main" id="{DED5447F-564C-8419-98E0-C78F39CD9166}"/>
              </a:ext>
            </a:extLst>
          </p:cNvPr>
          <p:cNvPicPr>
            <a:picLocks noChangeAspect="1"/>
          </p:cNvPicPr>
          <p:nvPr/>
        </p:nvPicPr>
        <p:blipFill>
          <a:blip r:embed="rId4">
            <a:extLst>
              <a:ext uri="{28A0092B-C50C-407E-A947-70E740481C1C}">
                <a14:useLocalDpi xmlns:a14="http://schemas.microsoft.com/office/drawing/2010/main" val="0"/>
              </a:ext>
            </a:extLst>
          </a:blip>
          <a:srcRect t="3458"/>
          <a:stretch/>
        </p:blipFill>
        <p:spPr>
          <a:xfrm>
            <a:off x="6188670" y="-54592"/>
            <a:ext cx="5986733" cy="6858000"/>
          </a:xfrm>
          <a:prstGeom prst="rect">
            <a:avLst/>
          </a:prstGeom>
        </p:spPr>
      </p:pic>
      <p:sp>
        <p:nvSpPr>
          <p:cNvPr id="4" name="Oval 3">
            <a:extLst>
              <a:ext uri="{FF2B5EF4-FFF2-40B4-BE49-F238E27FC236}">
                <a16:creationId xmlns:a16="http://schemas.microsoft.com/office/drawing/2014/main" id="{E90DDAC6-997C-B8AC-FB3B-253D068204F5}"/>
              </a:ext>
            </a:extLst>
          </p:cNvPr>
          <p:cNvSpPr/>
          <p:nvPr/>
        </p:nvSpPr>
        <p:spPr>
          <a:xfrm>
            <a:off x="6175663" y="5284381"/>
            <a:ext cx="5986732" cy="1689625"/>
          </a:xfrm>
          <a:prstGeom prst="ellipse">
            <a:avLst/>
          </a:prstGeom>
          <a:no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425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C04EE-DEB6-610B-A756-61472BAFC220}"/>
            </a:ext>
          </a:extLst>
        </p:cNvPr>
        <p:cNvGrpSpPr/>
        <p:nvPr/>
      </p:nvGrpSpPr>
      <p:grpSpPr>
        <a:xfrm>
          <a:off x="0" y="0"/>
          <a:ext cx="0" cy="0"/>
          <a:chOff x="0" y="0"/>
          <a:chExt cx="0" cy="0"/>
        </a:xfrm>
      </p:grpSpPr>
      <p:pic>
        <p:nvPicPr>
          <p:cNvPr id="7" name="Google Shape;126;p17">
            <a:extLst>
              <a:ext uri="{FF2B5EF4-FFF2-40B4-BE49-F238E27FC236}">
                <a16:creationId xmlns:a16="http://schemas.microsoft.com/office/drawing/2014/main" id="{F2699688-0471-C1B6-FE1E-56E4AB3588A0}"/>
              </a:ext>
            </a:extLst>
          </p:cNvPr>
          <p:cNvPicPr preferRelativeResize="0"/>
          <p:nvPr/>
        </p:nvPicPr>
        <p:blipFill>
          <a:blip r:embed="rId3">
            <a:alphaModFix/>
          </a:blip>
          <a:srcRect t="60749" b="12360"/>
          <a:stretch/>
        </p:blipFill>
        <p:spPr>
          <a:xfrm>
            <a:off x="-1" y="0"/>
            <a:ext cx="6425863" cy="1692322"/>
          </a:xfrm>
          <a:prstGeom prst="rect">
            <a:avLst/>
          </a:prstGeom>
          <a:noFill/>
          <a:ln>
            <a:noFill/>
          </a:ln>
        </p:spPr>
      </p:pic>
      <p:sp>
        <p:nvSpPr>
          <p:cNvPr id="2" name="Title 1">
            <a:extLst>
              <a:ext uri="{FF2B5EF4-FFF2-40B4-BE49-F238E27FC236}">
                <a16:creationId xmlns:a16="http://schemas.microsoft.com/office/drawing/2014/main" id="{35DF9238-AB6C-73E8-477E-E84D98F83384}"/>
              </a:ext>
            </a:extLst>
          </p:cNvPr>
          <p:cNvSpPr>
            <a:spLocks noGrp="1"/>
          </p:cNvSpPr>
          <p:nvPr>
            <p:ph type="title"/>
          </p:nvPr>
        </p:nvSpPr>
        <p:spPr>
          <a:xfrm>
            <a:off x="27296" y="691996"/>
            <a:ext cx="7072165" cy="506745"/>
          </a:xfrm>
        </p:spPr>
        <p:txBody>
          <a:bodyPr>
            <a:noAutofit/>
          </a:bodyPr>
          <a:lstStyle/>
          <a:p>
            <a:pPr algn="l"/>
            <a:r>
              <a:rPr lang="en-US" sz="3400" b="1" dirty="0">
                <a:solidFill>
                  <a:schemeClr val="bg1"/>
                </a:solidFill>
                <a:latin typeface="Poppins" panose="00000500000000000000" pitchFamily="2" charset="0"/>
                <a:cs typeface="Poppins" panose="00000500000000000000" pitchFamily="2" charset="0"/>
              </a:rPr>
              <a:t>CLASS OF 2027 AND BEYOND</a:t>
            </a:r>
            <a:endParaRPr lang="en-US" sz="3400" dirty="0">
              <a:solidFill>
                <a:schemeClr val="bg1"/>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A6D4DA55-57B1-C9DA-E43F-71375EF2F3FA}"/>
              </a:ext>
            </a:extLst>
          </p:cNvPr>
          <p:cNvSpPr>
            <a:spLocks noGrp="1"/>
          </p:cNvSpPr>
          <p:nvPr>
            <p:ph idx="1"/>
          </p:nvPr>
        </p:nvSpPr>
        <p:spPr>
          <a:xfrm>
            <a:off x="27296" y="2609024"/>
            <a:ext cx="3310620" cy="4351338"/>
          </a:xfrm>
        </p:spPr>
        <p:txBody>
          <a:bodyPr>
            <a:normAutofit fontScale="62500" lnSpcReduction="20000"/>
          </a:bodyPr>
          <a:lstStyle/>
          <a:p>
            <a:pPr lvl="1"/>
            <a:r>
              <a:rPr lang="en-US" b="1" dirty="0"/>
              <a:t>Language Arts – 4 units total</a:t>
            </a:r>
          </a:p>
          <a:p>
            <a:pPr lvl="2">
              <a:buFont typeface="Courier New" panose="02070309020205020404" pitchFamily="49" charset="0"/>
              <a:buChar char="o"/>
            </a:pPr>
            <a:r>
              <a:rPr lang="en-US" dirty="0"/>
              <a:t>1.5 Writing</a:t>
            </a:r>
          </a:p>
          <a:p>
            <a:pPr lvl="2">
              <a:buFont typeface="Courier New" panose="02070309020205020404" pitchFamily="49" charset="0"/>
              <a:buChar char="o"/>
            </a:pPr>
            <a:r>
              <a:rPr lang="en-US" dirty="0"/>
              <a:t>1.0 Literature</a:t>
            </a:r>
          </a:p>
          <a:p>
            <a:pPr lvl="2">
              <a:buFont typeface="Courier New" panose="02070309020205020404" pitchFamily="49" charset="0"/>
              <a:buChar char="o"/>
            </a:pPr>
            <a:r>
              <a:rPr lang="en-US" dirty="0"/>
              <a:t>0.5 Language Arts Elective</a:t>
            </a:r>
          </a:p>
          <a:p>
            <a:pPr lvl="2">
              <a:buFont typeface="Courier New" panose="02070309020205020404" pitchFamily="49" charset="0"/>
              <a:buChar char="o"/>
            </a:pPr>
            <a:r>
              <a:rPr lang="en-US" dirty="0"/>
              <a:t>0.5 Speech / Debate</a:t>
            </a:r>
          </a:p>
          <a:p>
            <a:pPr lvl="2">
              <a:buFont typeface="Courier New" panose="02070309020205020404" pitchFamily="49" charset="0"/>
              <a:buChar char="o"/>
            </a:pPr>
            <a:r>
              <a:rPr lang="en-US" dirty="0"/>
              <a:t>0.5 American Literature</a:t>
            </a:r>
          </a:p>
          <a:p>
            <a:pPr marL="914400" lvl="2" indent="0">
              <a:buNone/>
            </a:pPr>
            <a:endParaRPr lang="en-US" sz="1300" dirty="0"/>
          </a:p>
          <a:p>
            <a:pPr lvl="1"/>
            <a:r>
              <a:rPr lang="en-US" b="1" dirty="0"/>
              <a:t>Social Studies – 3 units total</a:t>
            </a:r>
          </a:p>
          <a:p>
            <a:pPr lvl="2">
              <a:buFont typeface="Courier New" panose="02070309020205020404" pitchFamily="49" charset="0"/>
              <a:buChar char="o"/>
            </a:pPr>
            <a:r>
              <a:rPr lang="en-US" dirty="0"/>
              <a:t>1.0 US History</a:t>
            </a:r>
          </a:p>
          <a:p>
            <a:pPr lvl="2">
              <a:buFont typeface="Courier New" panose="02070309020205020404" pitchFamily="49" charset="0"/>
              <a:buChar char="o"/>
            </a:pPr>
            <a:r>
              <a:rPr lang="en-US" dirty="0"/>
              <a:t>0.5 World History</a:t>
            </a:r>
          </a:p>
          <a:p>
            <a:pPr lvl="2">
              <a:buFont typeface="Courier New" panose="02070309020205020404" pitchFamily="49" charset="0"/>
              <a:buChar char="o"/>
            </a:pPr>
            <a:r>
              <a:rPr lang="en-US" dirty="0"/>
              <a:t>0.5 Social Studies Elective</a:t>
            </a:r>
          </a:p>
          <a:p>
            <a:pPr lvl="2">
              <a:buFont typeface="Courier New" panose="02070309020205020404" pitchFamily="49" charset="0"/>
              <a:buChar char="o"/>
            </a:pPr>
            <a:r>
              <a:rPr lang="en-US" dirty="0"/>
              <a:t>0.5 US Government</a:t>
            </a:r>
          </a:p>
          <a:p>
            <a:pPr lvl="2">
              <a:buFont typeface="Courier New" panose="02070309020205020404" pitchFamily="49" charset="0"/>
              <a:buChar char="o"/>
            </a:pPr>
            <a:r>
              <a:rPr lang="en-US" dirty="0"/>
              <a:t>0.5 Geography</a:t>
            </a:r>
          </a:p>
          <a:p>
            <a:pPr marL="914400" lvl="2" indent="0">
              <a:buNone/>
            </a:pPr>
            <a:endParaRPr lang="en-US" dirty="0"/>
          </a:p>
          <a:p>
            <a:pPr lvl="1"/>
            <a:r>
              <a:rPr lang="en-US" b="1" dirty="0"/>
              <a:t>Math – 4 units total</a:t>
            </a:r>
          </a:p>
          <a:p>
            <a:pPr lvl="2">
              <a:buFont typeface="Courier New" panose="02070309020205020404" pitchFamily="49" charset="0"/>
              <a:buChar char="o"/>
            </a:pPr>
            <a:r>
              <a:rPr lang="en-US" dirty="0"/>
              <a:t>1.0 Algebra I</a:t>
            </a:r>
          </a:p>
          <a:p>
            <a:pPr lvl="2">
              <a:buFont typeface="Courier New" panose="02070309020205020404" pitchFamily="49" charset="0"/>
              <a:buChar char="o"/>
            </a:pPr>
            <a:r>
              <a:rPr lang="en-US" dirty="0"/>
              <a:t>1.0 Algebra II</a:t>
            </a:r>
          </a:p>
          <a:p>
            <a:pPr lvl="2">
              <a:buFont typeface="Courier New" panose="02070309020205020404" pitchFamily="49" charset="0"/>
              <a:buChar char="o"/>
            </a:pPr>
            <a:r>
              <a:rPr lang="en-US" dirty="0"/>
              <a:t>1.0 Geometry</a:t>
            </a:r>
          </a:p>
          <a:p>
            <a:pPr lvl="2">
              <a:buFont typeface="Courier New" panose="02070309020205020404" pitchFamily="49" charset="0"/>
              <a:buChar char="o"/>
            </a:pPr>
            <a:r>
              <a:rPr lang="en-US" dirty="0"/>
              <a:t>1.0 Advanced Math</a:t>
            </a:r>
          </a:p>
        </p:txBody>
      </p:sp>
      <p:pic>
        <p:nvPicPr>
          <p:cNvPr id="5" name="Picture 4" descr="A close-up of a document&#10;&#10;AI-generated content may be incorrect.">
            <a:extLst>
              <a:ext uri="{FF2B5EF4-FFF2-40B4-BE49-F238E27FC236}">
                <a16:creationId xmlns:a16="http://schemas.microsoft.com/office/drawing/2014/main" id="{12190BDC-A0CD-1195-38D1-43E53DECA852}"/>
              </a:ext>
            </a:extLst>
          </p:cNvPr>
          <p:cNvPicPr>
            <a:picLocks noChangeAspect="1"/>
          </p:cNvPicPr>
          <p:nvPr/>
        </p:nvPicPr>
        <p:blipFill>
          <a:blip r:embed="rId4">
            <a:extLst>
              <a:ext uri="{28A0092B-C50C-407E-A947-70E740481C1C}">
                <a14:useLocalDpi xmlns:a14="http://schemas.microsoft.com/office/drawing/2010/main" val="0"/>
              </a:ext>
            </a:extLst>
          </a:blip>
          <a:srcRect t="2724"/>
          <a:stretch/>
        </p:blipFill>
        <p:spPr>
          <a:xfrm>
            <a:off x="6425863" y="0"/>
            <a:ext cx="5911972" cy="6823882"/>
          </a:xfrm>
          <a:prstGeom prst="rect">
            <a:avLst/>
          </a:prstGeom>
        </p:spPr>
      </p:pic>
      <p:sp>
        <p:nvSpPr>
          <p:cNvPr id="6" name="Content Placeholder 2">
            <a:extLst>
              <a:ext uri="{FF2B5EF4-FFF2-40B4-BE49-F238E27FC236}">
                <a16:creationId xmlns:a16="http://schemas.microsoft.com/office/drawing/2014/main" id="{5B1BB4BB-2E9D-289C-3C5E-D92C54C085F2}"/>
              </a:ext>
            </a:extLst>
          </p:cNvPr>
          <p:cNvSpPr txBox="1">
            <a:spLocks/>
          </p:cNvSpPr>
          <p:nvPr/>
        </p:nvSpPr>
        <p:spPr>
          <a:xfrm>
            <a:off x="2976590" y="2609024"/>
            <a:ext cx="303559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70000"/>
              </a:lnSpc>
            </a:pPr>
            <a:r>
              <a:rPr lang="en-US" sz="1500" b="1" dirty="0"/>
              <a:t>Science – 4 units total</a:t>
            </a:r>
          </a:p>
          <a:p>
            <a:pPr lvl="2">
              <a:lnSpc>
                <a:spcPct val="70000"/>
              </a:lnSpc>
              <a:buFont typeface="Courier New" panose="02070309020205020404" pitchFamily="49" charset="0"/>
              <a:buChar char="o"/>
            </a:pPr>
            <a:r>
              <a:rPr lang="en-US" sz="1500" dirty="0"/>
              <a:t>1.0 Biology</a:t>
            </a:r>
          </a:p>
          <a:p>
            <a:pPr lvl="2">
              <a:lnSpc>
                <a:spcPct val="70000"/>
              </a:lnSpc>
              <a:buFont typeface="Courier New" panose="02070309020205020404" pitchFamily="49" charset="0"/>
              <a:buChar char="o"/>
            </a:pPr>
            <a:r>
              <a:rPr lang="en-US" sz="1500" dirty="0"/>
              <a:t>1.0 Physical Science</a:t>
            </a:r>
          </a:p>
          <a:p>
            <a:pPr lvl="2">
              <a:lnSpc>
                <a:spcPct val="70000"/>
              </a:lnSpc>
              <a:buFont typeface="Courier New" panose="02070309020205020404" pitchFamily="49" charset="0"/>
              <a:buChar char="o"/>
            </a:pPr>
            <a:r>
              <a:rPr lang="en-US" sz="1500" dirty="0"/>
              <a:t>1.0 Chemistry or Physics</a:t>
            </a:r>
          </a:p>
          <a:p>
            <a:pPr lvl="2">
              <a:lnSpc>
                <a:spcPct val="70000"/>
              </a:lnSpc>
              <a:buFont typeface="Courier New" panose="02070309020205020404" pitchFamily="49" charset="0"/>
              <a:buChar char="o"/>
            </a:pPr>
            <a:r>
              <a:rPr lang="en-US" sz="1500" dirty="0"/>
              <a:t>1.0 Science Elective</a:t>
            </a:r>
          </a:p>
          <a:p>
            <a:pPr marL="914400" lvl="2" indent="0">
              <a:lnSpc>
                <a:spcPct val="70000"/>
              </a:lnSpc>
              <a:buNone/>
            </a:pPr>
            <a:endParaRPr lang="en-US" sz="1500" dirty="0"/>
          </a:p>
          <a:p>
            <a:pPr lvl="1">
              <a:lnSpc>
                <a:spcPct val="70000"/>
              </a:lnSpc>
            </a:pPr>
            <a:r>
              <a:rPr lang="en-US" sz="1500" b="1" dirty="0"/>
              <a:t>World Language or CTE – 2 units total</a:t>
            </a:r>
          </a:p>
          <a:p>
            <a:pPr marL="457200" lvl="1" indent="0">
              <a:lnSpc>
                <a:spcPct val="70000"/>
              </a:lnSpc>
              <a:buNone/>
            </a:pPr>
            <a:endParaRPr lang="en-US" sz="1500" dirty="0"/>
          </a:p>
          <a:p>
            <a:pPr lvl="1">
              <a:lnSpc>
                <a:spcPct val="70000"/>
              </a:lnSpc>
            </a:pPr>
            <a:r>
              <a:rPr lang="en-US" sz="1500" b="1" dirty="0"/>
              <a:t>Personal Finance – 0.5 unit</a:t>
            </a:r>
          </a:p>
          <a:p>
            <a:pPr marL="457200" lvl="1" indent="0">
              <a:lnSpc>
                <a:spcPct val="70000"/>
              </a:lnSpc>
              <a:buNone/>
            </a:pPr>
            <a:endParaRPr lang="en-US" sz="1500" dirty="0"/>
          </a:p>
          <a:p>
            <a:pPr lvl="1">
              <a:lnSpc>
                <a:spcPct val="70000"/>
              </a:lnSpc>
            </a:pPr>
            <a:r>
              <a:rPr lang="en-US" sz="1500" b="1" dirty="0"/>
              <a:t>Fine Arts – 1 unit</a:t>
            </a:r>
          </a:p>
          <a:p>
            <a:pPr marL="457200" lvl="1" indent="0">
              <a:lnSpc>
                <a:spcPct val="70000"/>
              </a:lnSpc>
              <a:buNone/>
            </a:pPr>
            <a:endParaRPr lang="en-US" sz="1500" dirty="0"/>
          </a:p>
          <a:p>
            <a:pPr lvl="1">
              <a:lnSpc>
                <a:spcPct val="70000"/>
              </a:lnSpc>
            </a:pPr>
            <a:r>
              <a:rPr lang="en-US" sz="1500" b="1" dirty="0"/>
              <a:t>PE – 0.5 unit</a:t>
            </a:r>
          </a:p>
          <a:p>
            <a:pPr marL="457200" lvl="1" indent="0">
              <a:lnSpc>
                <a:spcPct val="70000"/>
              </a:lnSpc>
              <a:buNone/>
            </a:pPr>
            <a:endParaRPr lang="en-US" sz="1500" dirty="0"/>
          </a:p>
          <a:p>
            <a:pPr lvl="1">
              <a:lnSpc>
                <a:spcPct val="70000"/>
              </a:lnSpc>
            </a:pPr>
            <a:r>
              <a:rPr lang="en-US" sz="1500" b="1" dirty="0"/>
              <a:t>Health – 0.5 unit</a:t>
            </a:r>
          </a:p>
        </p:txBody>
      </p:sp>
      <p:sp>
        <p:nvSpPr>
          <p:cNvPr id="8" name="Content Placeholder 2">
            <a:extLst>
              <a:ext uri="{FF2B5EF4-FFF2-40B4-BE49-F238E27FC236}">
                <a16:creationId xmlns:a16="http://schemas.microsoft.com/office/drawing/2014/main" id="{54904B50-C62E-8429-EE31-CE60AC348DB5}"/>
              </a:ext>
            </a:extLst>
          </p:cNvPr>
          <p:cNvSpPr txBox="1">
            <a:spLocks/>
          </p:cNvSpPr>
          <p:nvPr/>
        </p:nvSpPr>
        <p:spPr>
          <a:xfrm>
            <a:off x="424418" y="1791123"/>
            <a:ext cx="5671582" cy="757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Must meet requirements in the following subject areas AND subcategories:</a:t>
            </a:r>
          </a:p>
        </p:txBody>
      </p:sp>
      <p:sp>
        <p:nvSpPr>
          <p:cNvPr id="4" name="Oval 3">
            <a:extLst>
              <a:ext uri="{FF2B5EF4-FFF2-40B4-BE49-F238E27FC236}">
                <a16:creationId xmlns:a16="http://schemas.microsoft.com/office/drawing/2014/main" id="{2A3723AC-3CB3-5782-6991-0CADADDA9EF7}"/>
              </a:ext>
            </a:extLst>
          </p:cNvPr>
          <p:cNvSpPr/>
          <p:nvPr/>
        </p:nvSpPr>
        <p:spPr>
          <a:xfrm>
            <a:off x="6509682" y="571501"/>
            <a:ext cx="5743277" cy="4975859"/>
          </a:xfrm>
          <a:prstGeom prst="ellipse">
            <a:avLst/>
          </a:prstGeom>
          <a:no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661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72B2C-DF5F-FFF9-19B3-3DB3360D4D93}"/>
            </a:ext>
          </a:extLst>
        </p:cNvPr>
        <p:cNvGrpSpPr/>
        <p:nvPr/>
      </p:nvGrpSpPr>
      <p:grpSpPr>
        <a:xfrm>
          <a:off x="0" y="0"/>
          <a:ext cx="0" cy="0"/>
          <a:chOff x="0" y="0"/>
          <a:chExt cx="0" cy="0"/>
        </a:xfrm>
      </p:grpSpPr>
      <p:pic>
        <p:nvPicPr>
          <p:cNvPr id="4" name="Google Shape;126;p17">
            <a:extLst>
              <a:ext uri="{FF2B5EF4-FFF2-40B4-BE49-F238E27FC236}">
                <a16:creationId xmlns:a16="http://schemas.microsoft.com/office/drawing/2014/main" id="{2DC22540-9654-C4C2-9459-8F855E8EC529}"/>
              </a:ext>
            </a:extLst>
          </p:cNvPr>
          <p:cNvPicPr preferRelativeResize="0"/>
          <p:nvPr/>
        </p:nvPicPr>
        <p:blipFill>
          <a:blip r:embed="rId3">
            <a:alphaModFix/>
          </a:blip>
          <a:srcRect t="60749" b="12360"/>
          <a:stretch/>
        </p:blipFill>
        <p:spPr>
          <a:xfrm>
            <a:off x="-1" y="0"/>
            <a:ext cx="6425863" cy="1692322"/>
          </a:xfrm>
          <a:prstGeom prst="rect">
            <a:avLst/>
          </a:prstGeom>
          <a:noFill/>
          <a:ln>
            <a:noFill/>
          </a:ln>
        </p:spPr>
      </p:pic>
      <p:sp>
        <p:nvSpPr>
          <p:cNvPr id="2" name="Title 1">
            <a:extLst>
              <a:ext uri="{FF2B5EF4-FFF2-40B4-BE49-F238E27FC236}">
                <a16:creationId xmlns:a16="http://schemas.microsoft.com/office/drawing/2014/main" id="{A2CFA44C-52D3-ABE4-8313-2E938FC003BE}"/>
              </a:ext>
            </a:extLst>
          </p:cNvPr>
          <p:cNvSpPr>
            <a:spLocks noGrp="1"/>
          </p:cNvSpPr>
          <p:nvPr>
            <p:ph type="title"/>
          </p:nvPr>
        </p:nvSpPr>
        <p:spPr>
          <a:xfrm>
            <a:off x="-1" y="366759"/>
            <a:ext cx="6425863" cy="1325563"/>
          </a:xfrm>
        </p:spPr>
        <p:txBody>
          <a:bodyPr>
            <a:normAutofit/>
          </a:bodyPr>
          <a:lstStyle/>
          <a:p>
            <a:pPr algn="ctr"/>
            <a:r>
              <a:rPr lang="en-US" sz="3800" b="1" dirty="0">
                <a:solidFill>
                  <a:schemeClr val="bg1"/>
                </a:solidFill>
                <a:latin typeface="Poppins" panose="00000500000000000000" pitchFamily="2" charset="0"/>
                <a:cs typeface="Poppins" panose="00000500000000000000" pitchFamily="2" charset="0"/>
              </a:rPr>
              <a:t>SUBCATEGORY EXAMPLE</a:t>
            </a:r>
          </a:p>
        </p:txBody>
      </p:sp>
      <p:sp>
        <p:nvSpPr>
          <p:cNvPr id="3" name="Content Placeholder 2">
            <a:extLst>
              <a:ext uri="{FF2B5EF4-FFF2-40B4-BE49-F238E27FC236}">
                <a16:creationId xmlns:a16="http://schemas.microsoft.com/office/drawing/2014/main" id="{BD94CB3A-5081-972E-336D-F200222210E0}"/>
              </a:ext>
            </a:extLst>
          </p:cNvPr>
          <p:cNvSpPr>
            <a:spLocks noGrp="1"/>
          </p:cNvSpPr>
          <p:nvPr>
            <p:ph idx="1"/>
          </p:nvPr>
        </p:nvSpPr>
        <p:spPr>
          <a:xfrm>
            <a:off x="397892" y="1771071"/>
            <a:ext cx="5270445" cy="3747662"/>
          </a:xfrm>
        </p:spPr>
        <p:txBody>
          <a:bodyPr>
            <a:normAutofit/>
          </a:bodyPr>
          <a:lstStyle/>
          <a:p>
            <a:pPr lvl="1"/>
            <a:r>
              <a:rPr lang="en-US" dirty="0"/>
              <a:t>Language Arts – 4 units</a:t>
            </a:r>
          </a:p>
          <a:p>
            <a:pPr lvl="2">
              <a:buFont typeface="Courier New" panose="02070309020205020404" pitchFamily="49" charset="0"/>
              <a:buChar char="o"/>
            </a:pPr>
            <a:r>
              <a:rPr lang="en-US" dirty="0"/>
              <a:t>1.5 Writing</a:t>
            </a:r>
          </a:p>
          <a:p>
            <a:pPr lvl="2">
              <a:buFont typeface="Courier New" panose="02070309020205020404" pitchFamily="49" charset="0"/>
              <a:buChar char="o"/>
            </a:pPr>
            <a:r>
              <a:rPr lang="en-US" dirty="0"/>
              <a:t>1.0 Literature</a:t>
            </a:r>
          </a:p>
          <a:p>
            <a:pPr lvl="2">
              <a:buFont typeface="Courier New" panose="02070309020205020404" pitchFamily="49" charset="0"/>
              <a:buChar char="o"/>
            </a:pPr>
            <a:r>
              <a:rPr lang="en-US" dirty="0"/>
              <a:t>0.5 Language Arts Elective</a:t>
            </a:r>
          </a:p>
          <a:p>
            <a:pPr lvl="2">
              <a:buFont typeface="Courier New" panose="02070309020205020404" pitchFamily="49" charset="0"/>
              <a:buChar char="o"/>
            </a:pPr>
            <a:r>
              <a:rPr lang="en-US" dirty="0"/>
              <a:t>0.5 Speech / Debate</a:t>
            </a:r>
          </a:p>
          <a:p>
            <a:pPr lvl="2">
              <a:buFont typeface="Courier New" panose="02070309020205020404" pitchFamily="49" charset="0"/>
              <a:buChar char="o"/>
            </a:pPr>
            <a:r>
              <a:rPr lang="en-US" dirty="0"/>
              <a:t>0.5 American Literature</a:t>
            </a:r>
          </a:p>
          <a:p>
            <a:pPr lvl="1"/>
            <a:r>
              <a:rPr lang="en-US" dirty="0"/>
              <a:t>A course may only satisfy one category</a:t>
            </a:r>
          </a:p>
          <a:p>
            <a:pPr lvl="1">
              <a:buFont typeface="Courier New" panose="02070309020205020404" pitchFamily="49" charset="0"/>
              <a:buChar char="o"/>
            </a:pPr>
            <a:endParaRPr lang="en-US" dirty="0"/>
          </a:p>
          <a:p>
            <a:endParaRPr lang="en-US" dirty="0"/>
          </a:p>
        </p:txBody>
      </p:sp>
      <p:pic>
        <p:nvPicPr>
          <p:cNvPr id="5" name="Picture 4">
            <a:extLst>
              <a:ext uri="{FF2B5EF4-FFF2-40B4-BE49-F238E27FC236}">
                <a16:creationId xmlns:a16="http://schemas.microsoft.com/office/drawing/2014/main" id="{E8B76186-7090-86C8-D9BD-A63C3962A3BE}"/>
              </a:ext>
            </a:extLst>
          </p:cNvPr>
          <p:cNvPicPr>
            <a:picLocks noChangeAspect="1"/>
          </p:cNvPicPr>
          <p:nvPr/>
        </p:nvPicPr>
        <p:blipFill>
          <a:blip r:embed="rId4"/>
          <a:stretch>
            <a:fillRect/>
          </a:stretch>
        </p:blipFill>
        <p:spPr>
          <a:xfrm>
            <a:off x="6425862" y="37697"/>
            <a:ext cx="5711193" cy="6820303"/>
          </a:xfrm>
          <a:prstGeom prst="rect">
            <a:avLst/>
          </a:prstGeom>
        </p:spPr>
      </p:pic>
    </p:spTree>
    <p:extLst>
      <p:ext uri="{BB962C8B-B14F-4D97-AF65-F5344CB8AC3E}">
        <p14:creationId xmlns:p14="http://schemas.microsoft.com/office/powerpoint/2010/main" val="338845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5" name="Google Shape;118;p16">
            <a:extLst>
              <a:ext uri="{FF2B5EF4-FFF2-40B4-BE49-F238E27FC236}">
                <a16:creationId xmlns:a16="http://schemas.microsoft.com/office/drawing/2014/main" id="{97B40D3B-D2A3-1C4E-008A-FFE0056E832F}"/>
              </a:ext>
            </a:extLst>
          </p:cNvPr>
          <p:cNvSpPr/>
          <p:nvPr/>
        </p:nvSpPr>
        <p:spPr>
          <a:xfrm>
            <a:off x="0" y="0"/>
            <a:ext cx="9345477" cy="6869665"/>
          </a:xfrm>
          <a:custGeom>
            <a:avLst/>
            <a:gdLst/>
            <a:ahLst/>
            <a:cxnLst/>
            <a:rect l="l" t="t" r="r" b="b"/>
            <a:pathLst>
              <a:path w="5449624" h="8773851" extrusionOk="0">
                <a:moveTo>
                  <a:pt x="0" y="0"/>
                </a:moveTo>
                <a:lnTo>
                  <a:pt x="5449624" y="0"/>
                </a:lnTo>
                <a:lnTo>
                  <a:pt x="5449624" y="8773851"/>
                </a:lnTo>
                <a:lnTo>
                  <a:pt x="0" y="8773851"/>
                </a:lnTo>
                <a:close/>
              </a:path>
            </a:pathLst>
          </a:custGeom>
          <a:solidFill>
            <a:srgbClr val="F4931F"/>
          </a:solidFill>
          <a:ln>
            <a:noFill/>
          </a:ln>
          <a:effectLst/>
        </p:spPr>
        <p:txBody>
          <a:bodyPr/>
          <a:lstStyle/>
          <a:p>
            <a:endParaRPr lang="en-US" sz="1200"/>
          </a:p>
        </p:txBody>
      </p:sp>
      <p:sp>
        <p:nvSpPr>
          <p:cNvPr id="206" name="Google Shape;206;p23"/>
          <p:cNvSpPr txBox="1"/>
          <p:nvPr/>
        </p:nvSpPr>
        <p:spPr>
          <a:xfrm>
            <a:off x="1775470" y="1127339"/>
            <a:ext cx="5410200" cy="947952"/>
          </a:xfrm>
          <a:prstGeom prst="rect">
            <a:avLst/>
          </a:prstGeom>
          <a:noFill/>
          <a:ln>
            <a:noFill/>
          </a:ln>
        </p:spPr>
        <p:txBody>
          <a:bodyPr spcFirstLastPara="1" wrap="square" lIns="0" tIns="0" rIns="0" bIns="0" anchor="t" anchorCtr="0">
            <a:spAutoFit/>
          </a:bodyPr>
          <a:lstStyle/>
          <a:p>
            <a:pPr>
              <a:lnSpc>
                <a:spcPct val="139996"/>
              </a:lnSpc>
              <a:buClr>
                <a:schemeClr val="dk1"/>
              </a:buClr>
            </a:pPr>
            <a:r>
              <a:rPr lang="en-US" sz="4400" b="1" spc="300" dirty="0">
                <a:solidFill>
                  <a:schemeClr val="bg1"/>
                </a:solidFill>
                <a:latin typeface="Poppins"/>
                <a:ea typeface="Poppins"/>
                <a:cs typeface="Poppins"/>
                <a:sym typeface="Poppins"/>
              </a:rPr>
              <a:t>TOPICS</a:t>
            </a:r>
            <a:endParaRPr lang="en-US" spc="300" dirty="0">
              <a:solidFill>
                <a:schemeClr val="bg1"/>
              </a:solidFill>
            </a:endParaRPr>
          </a:p>
        </p:txBody>
      </p:sp>
      <p:sp>
        <p:nvSpPr>
          <p:cNvPr id="208" name="Google Shape;208;p23"/>
          <p:cNvSpPr txBox="1"/>
          <p:nvPr/>
        </p:nvSpPr>
        <p:spPr>
          <a:xfrm>
            <a:off x="1775469" y="2371851"/>
            <a:ext cx="6366667" cy="2154436"/>
          </a:xfrm>
          <a:prstGeom prst="rect">
            <a:avLst/>
          </a:prstGeom>
          <a:noFill/>
          <a:ln>
            <a:noFill/>
          </a:ln>
        </p:spPr>
        <p:txBody>
          <a:bodyPr spcFirstLastPara="1" wrap="square" lIns="0" tIns="0" rIns="0" bIns="0" anchor="t" anchorCtr="0">
            <a:spAutoFit/>
          </a:bodyPr>
          <a:lstStyle/>
          <a:p>
            <a:pPr marL="304815" indent="-304815">
              <a:lnSpc>
                <a:spcPct val="140023"/>
              </a:lnSpc>
              <a:buFont typeface="+mj-lt"/>
              <a:buAutoNum type="arabicPeriod"/>
            </a:pPr>
            <a:r>
              <a:rPr lang="en-US" sz="2000" b="1" dirty="0">
                <a:solidFill>
                  <a:schemeClr val="bg1"/>
                </a:solidFill>
                <a:latin typeface="Inter"/>
                <a:ea typeface="Inter"/>
                <a:cs typeface="Inter"/>
                <a:sym typeface="Inter"/>
              </a:rPr>
              <a:t>Our Dakota Dreams Introduction</a:t>
            </a:r>
          </a:p>
          <a:p>
            <a:pPr marL="304815" indent="-304815">
              <a:lnSpc>
                <a:spcPct val="140023"/>
              </a:lnSpc>
              <a:buFont typeface="+mj-lt"/>
              <a:buAutoNum type="arabicPeriod"/>
            </a:pPr>
            <a:r>
              <a:rPr lang="en-US" sz="2000" b="1" dirty="0">
                <a:solidFill>
                  <a:schemeClr val="bg1"/>
                </a:solidFill>
                <a:latin typeface="Inter"/>
                <a:ea typeface="Inter"/>
                <a:sym typeface="Inter"/>
              </a:rPr>
              <a:t>South Dakota Opportunity Scholarship Overview</a:t>
            </a:r>
          </a:p>
          <a:p>
            <a:pPr marL="304815" indent="-304815">
              <a:lnSpc>
                <a:spcPct val="140023"/>
              </a:lnSpc>
              <a:buFont typeface="+mj-lt"/>
              <a:buAutoNum type="arabicPeriod"/>
            </a:pPr>
            <a:r>
              <a:rPr lang="en-US" sz="2000" b="1" dirty="0">
                <a:solidFill>
                  <a:schemeClr val="bg1"/>
                </a:solidFill>
                <a:latin typeface="Inter"/>
                <a:ea typeface="Inter"/>
                <a:sym typeface="Inter"/>
              </a:rPr>
              <a:t>Initial Eligibility Requirements</a:t>
            </a:r>
          </a:p>
          <a:p>
            <a:pPr marL="304815" indent="-304815">
              <a:lnSpc>
                <a:spcPct val="140023"/>
              </a:lnSpc>
              <a:buFont typeface="+mj-lt"/>
              <a:buAutoNum type="arabicPeriod"/>
            </a:pPr>
            <a:r>
              <a:rPr lang="en-US" sz="2000" b="1" dirty="0">
                <a:solidFill>
                  <a:schemeClr val="bg1"/>
                </a:solidFill>
                <a:latin typeface="Inter"/>
                <a:ea typeface="Inter"/>
                <a:sym typeface="Inter"/>
              </a:rPr>
              <a:t>Application, Deadline, Evaluation Process</a:t>
            </a:r>
          </a:p>
          <a:p>
            <a:pPr marL="304815" indent="-304815">
              <a:lnSpc>
                <a:spcPct val="140023"/>
              </a:lnSpc>
              <a:buFont typeface="+mj-lt"/>
              <a:buAutoNum type="arabicPeriod"/>
            </a:pPr>
            <a:r>
              <a:rPr lang="en-US" sz="2000" b="1" dirty="0">
                <a:solidFill>
                  <a:schemeClr val="bg1"/>
                </a:solidFill>
                <a:latin typeface="Inter"/>
                <a:ea typeface="Inter"/>
                <a:sym typeface="Inter"/>
              </a:rPr>
              <a:t>Questions</a:t>
            </a:r>
          </a:p>
        </p:txBody>
      </p:sp>
      <p:cxnSp>
        <p:nvCxnSpPr>
          <p:cNvPr id="13" name="Google Shape;209;p23">
            <a:extLst>
              <a:ext uri="{FF2B5EF4-FFF2-40B4-BE49-F238E27FC236}">
                <a16:creationId xmlns:a16="http://schemas.microsoft.com/office/drawing/2014/main" id="{5E35E4B9-2463-00A2-DDE1-3391C95D0EA1}"/>
              </a:ext>
            </a:extLst>
          </p:cNvPr>
          <p:cNvCxnSpPr>
            <a:cxnSpLocks/>
          </p:cNvCxnSpPr>
          <p:nvPr/>
        </p:nvCxnSpPr>
        <p:spPr>
          <a:xfrm flipH="1">
            <a:off x="1775470" y="2143484"/>
            <a:ext cx="2529365" cy="0"/>
          </a:xfrm>
          <a:prstGeom prst="straightConnector1">
            <a:avLst/>
          </a:prstGeom>
          <a:noFill/>
          <a:ln w="28575" cap="rnd" cmpd="sng">
            <a:solidFill>
              <a:srgbClr val="A61C00"/>
            </a:solidFill>
            <a:prstDash val="solid"/>
            <a:round/>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26;p17">
            <a:extLst>
              <a:ext uri="{FF2B5EF4-FFF2-40B4-BE49-F238E27FC236}">
                <a16:creationId xmlns:a16="http://schemas.microsoft.com/office/drawing/2014/main" id="{908C3FF3-4E73-E266-AACD-6B2B284C6221}"/>
              </a:ext>
            </a:extLst>
          </p:cNvPr>
          <p:cNvPicPr preferRelativeResize="0"/>
          <p:nvPr/>
        </p:nvPicPr>
        <p:blipFill>
          <a:blip r:embed="rId3">
            <a:alphaModFix/>
          </a:blip>
          <a:srcRect t="60749" b="12360"/>
          <a:stretch/>
        </p:blipFill>
        <p:spPr>
          <a:xfrm>
            <a:off x="0" y="0"/>
            <a:ext cx="12192000" cy="1860698"/>
          </a:xfrm>
          <a:prstGeom prst="rect">
            <a:avLst/>
          </a:prstGeom>
          <a:noFill/>
          <a:ln>
            <a:noFill/>
          </a:ln>
        </p:spPr>
      </p:pic>
      <p:sp>
        <p:nvSpPr>
          <p:cNvPr id="2" name="Title 1">
            <a:extLst>
              <a:ext uri="{FF2B5EF4-FFF2-40B4-BE49-F238E27FC236}">
                <a16:creationId xmlns:a16="http://schemas.microsoft.com/office/drawing/2014/main" id="{D85EC20A-CF18-2B91-3389-0C74D223289F}"/>
              </a:ext>
            </a:extLst>
          </p:cNvPr>
          <p:cNvSpPr>
            <a:spLocks noGrp="1"/>
          </p:cNvSpPr>
          <p:nvPr>
            <p:ph type="title"/>
          </p:nvPr>
        </p:nvSpPr>
        <p:spPr>
          <a:xfrm>
            <a:off x="242888" y="389882"/>
            <a:ext cx="11706224" cy="1325563"/>
          </a:xfrm>
        </p:spPr>
        <p:txBody>
          <a:bodyPr>
            <a:normAutofit/>
          </a:bodyPr>
          <a:lstStyle/>
          <a:p>
            <a:r>
              <a:rPr lang="en-US" sz="4000" b="1" dirty="0">
                <a:solidFill>
                  <a:schemeClr val="bg1"/>
                </a:solidFill>
                <a:latin typeface="Poppins" panose="00000500000000000000" pitchFamily="2" charset="0"/>
                <a:cs typeface="Poppins" panose="00000500000000000000" pitchFamily="2" charset="0"/>
              </a:rPr>
              <a:t>GRADE BELOW A “C” – REPEATING COURSES</a:t>
            </a:r>
          </a:p>
        </p:txBody>
      </p:sp>
      <p:sp>
        <p:nvSpPr>
          <p:cNvPr id="3" name="Content Placeholder 2">
            <a:extLst>
              <a:ext uri="{FF2B5EF4-FFF2-40B4-BE49-F238E27FC236}">
                <a16:creationId xmlns:a16="http://schemas.microsoft.com/office/drawing/2014/main" id="{7A4303A7-86D7-3B26-160E-FF6BDC1CF400}"/>
              </a:ext>
            </a:extLst>
          </p:cNvPr>
          <p:cNvSpPr>
            <a:spLocks noGrp="1"/>
          </p:cNvSpPr>
          <p:nvPr>
            <p:ph idx="1"/>
          </p:nvPr>
        </p:nvSpPr>
        <p:spPr>
          <a:xfrm>
            <a:off x="828675" y="1968500"/>
            <a:ext cx="10515600" cy="4351338"/>
          </a:xfrm>
        </p:spPr>
        <p:txBody>
          <a:bodyPr>
            <a:normAutofit/>
          </a:bodyPr>
          <a:lstStyle/>
          <a:p>
            <a:r>
              <a:rPr lang="en-US" sz="2000" dirty="0"/>
              <a:t>Students must earn a “C” or higher on SDOS required coursework</a:t>
            </a:r>
          </a:p>
          <a:p>
            <a:pPr lvl="1"/>
            <a:r>
              <a:rPr lang="en-US" sz="2000" dirty="0"/>
              <a:t>They can have below a “C” in non-required courses (if it doesn’t adversely affect their GPA)</a:t>
            </a:r>
          </a:p>
          <a:p>
            <a:r>
              <a:rPr lang="en-US" sz="2000" dirty="0"/>
              <a:t>If a student earns below a “C” on a required course, they may retake it to get a better grade.</a:t>
            </a:r>
          </a:p>
          <a:p>
            <a:r>
              <a:rPr lang="en-US" sz="2000" dirty="0"/>
              <a:t>The examples below qualify for the SDOS math requirement since the students have 4 units above a “C”</a:t>
            </a:r>
          </a:p>
          <a:p>
            <a:endParaRPr lang="en-US" sz="2000" dirty="0"/>
          </a:p>
        </p:txBody>
      </p:sp>
      <p:pic>
        <p:nvPicPr>
          <p:cNvPr id="5" name="Picture 4">
            <a:extLst>
              <a:ext uri="{FF2B5EF4-FFF2-40B4-BE49-F238E27FC236}">
                <a16:creationId xmlns:a16="http://schemas.microsoft.com/office/drawing/2014/main" id="{05AB918C-81A6-6A61-C537-B9C1723A6AB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47725" y="4120831"/>
            <a:ext cx="6610350" cy="2452062"/>
          </a:xfrm>
          <a:prstGeom prst="rect">
            <a:avLst/>
          </a:prstGeom>
        </p:spPr>
      </p:pic>
    </p:spTree>
    <p:extLst>
      <p:ext uri="{BB962C8B-B14F-4D97-AF65-F5344CB8AC3E}">
        <p14:creationId xmlns:p14="http://schemas.microsoft.com/office/powerpoint/2010/main" val="285184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F3B51-83B0-4251-4AF9-A26EB3C377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755D54-E4AD-FE48-1ED0-E40A51F3E346}"/>
              </a:ext>
            </a:extLst>
          </p:cNvPr>
          <p:cNvSpPr>
            <a:spLocks noGrp="1"/>
          </p:cNvSpPr>
          <p:nvPr>
            <p:ph type="title"/>
          </p:nvPr>
        </p:nvSpPr>
        <p:spPr>
          <a:xfrm>
            <a:off x="4819650" y="2026921"/>
            <a:ext cx="6678929" cy="2735580"/>
          </a:xfrm>
        </p:spPr>
        <p:txBody>
          <a:bodyPr>
            <a:noAutofit/>
          </a:bodyPr>
          <a:lstStyle/>
          <a:p>
            <a:pPr>
              <a:lnSpc>
                <a:spcPct val="100000"/>
              </a:lnSpc>
            </a:pPr>
            <a:r>
              <a:rPr lang="en-US" sz="3200" b="1" dirty="0"/>
              <a:t>Where to apply:</a:t>
            </a:r>
            <a:br>
              <a:rPr lang="en-US" sz="3200" dirty="0"/>
            </a:br>
            <a:r>
              <a:rPr lang="en-US" sz="2000" dirty="0"/>
              <a:t>Students apply for the SDOS through the SDBOR Scholarship Portal at </a:t>
            </a:r>
            <a:r>
              <a:rPr lang="en-US" sz="2000" b="1" dirty="0">
                <a:hlinkClick r:id="rId3"/>
              </a:rPr>
              <a:t>sdbor.edu/scholarships</a:t>
            </a:r>
            <a:r>
              <a:rPr lang="en-US" sz="2000" b="1" dirty="0"/>
              <a:t>.</a:t>
            </a:r>
            <a:br>
              <a:rPr lang="en-US" sz="3200" dirty="0"/>
            </a:br>
            <a:br>
              <a:rPr lang="en-US" sz="2400" dirty="0"/>
            </a:br>
            <a:endParaRPr lang="en-US" sz="2400" b="1" i="0" dirty="0">
              <a:effectLst/>
            </a:endParaRPr>
          </a:p>
        </p:txBody>
      </p:sp>
      <p:pic>
        <p:nvPicPr>
          <p:cNvPr id="4" name="Google Shape;126;p17">
            <a:extLst>
              <a:ext uri="{FF2B5EF4-FFF2-40B4-BE49-F238E27FC236}">
                <a16:creationId xmlns:a16="http://schemas.microsoft.com/office/drawing/2014/main" id="{7851F3F9-89CD-51D4-B2E7-EF4ABD22D90C}"/>
              </a:ext>
            </a:extLst>
          </p:cNvPr>
          <p:cNvPicPr preferRelativeResize="0"/>
          <p:nvPr/>
        </p:nvPicPr>
        <p:blipFill>
          <a:blip r:embed="rId4">
            <a:alphaModFix/>
          </a:blip>
          <a:srcRect t="60749" b="12360"/>
          <a:stretch/>
        </p:blipFill>
        <p:spPr>
          <a:xfrm>
            <a:off x="0" y="0"/>
            <a:ext cx="12192000" cy="1860698"/>
          </a:xfrm>
          <a:prstGeom prst="rect">
            <a:avLst/>
          </a:prstGeom>
          <a:noFill/>
          <a:ln>
            <a:noFill/>
          </a:ln>
        </p:spPr>
      </p:pic>
      <p:sp>
        <p:nvSpPr>
          <p:cNvPr id="5" name="Title 1">
            <a:extLst>
              <a:ext uri="{FF2B5EF4-FFF2-40B4-BE49-F238E27FC236}">
                <a16:creationId xmlns:a16="http://schemas.microsoft.com/office/drawing/2014/main" id="{474F0593-F2D5-E43B-75FA-6D82879E0AAE}"/>
              </a:ext>
            </a:extLst>
          </p:cNvPr>
          <p:cNvSpPr txBox="1">
            <a:spLocks/>
          </p:cNvSpPr>
          <p:nvPr/>
        </p:nvSpPr>
        <p:spPr>
          <a:xfrm>
            <a:off x="600075" y="429585"/>
            <a:ext cx="109918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Poppins" panose="00000500000000000000" pitchFamily="2" charset="0"/>
                <a:cs typeface="Poppins" panose="00000500000000000000" pitchFamily="2" charset="0"/>
              </a:rPr>
              <a:t>HOW DO I APPLY FOR THE SDOS?</a:t>
            </a:r>
          </a:p>
        </p:txBody>
      </p:sp>
      <p:sp>
        <p:nvSpPr>
          <p:cNvPr id="6" name="TextBox 5">
            <a:extLst>
              <a:ext uri="{FF2B5EF4-FFF2-40B4-BE49-F238E27FC236}">
                <a16:creationId xmlns:a16="http://schemas.microsoft.com/office/drawing/2014/main" id="{07067A37-571A-9D66-AB97-DEE28CDFFFC2}"/>
              </a:ext>
            </a:extLst>
          </p:cNvPr>
          <p:cNvSpPr txBox="1"/>
          <p:nvPr/>
        </p:nvSpPr>
        <p:spPr>
          <a:xfrm>
            <a:off x="4913947" y="4088130"/>
            <a:ext cx="6848475" cy="1815882"/>
          </a:xfrm>
          <a:prstGeom prst="rect">
            <a:avLst/>
          </a:prstGeom>
          <a:noFill/>
        </p:spPr>
        <p:txBody>
          <a:bodyPr wrap="square" rtlCol="0">
            <a:spAutoFit/>
          </a:bodyPr>
          <a:lstStyle/>
          <a:p>
            <a:r>
              <a:rPr lang="en-US" sz="3200" b="1" dirty="0">
                <a:latin typeface="+mj-lt"/>
                <a:ea typeface="+mj-ea"/>
                <a:cs typeface="+mj-cs"/>
              </a:rPr>
              <a:t>When to apply:</a:t>
            </a:r>
          </a:p>
          <a:p>
            <a:r>
              <a:rPr lang="en-US" sz="2000" dirty="0"/>
              <a:t>Traditional May graduates starting college in the fall semester should apply by the following:</a:t>
            </a:r>
            <a:endParaRPr lang="en-US" sz="2000" dirty="0">
              <a:latin typeface="+mj-lt"/>
              <a:ea typeface="+mj-ea"/>
              <a:cs typeface="+mj-cs"/>
            </a:endParaRPr>
          </a:p>
          <a:p>
            <a:pPr marL="800100" lvl="1" indent="-342900">
              <a:buFont typeface="Arial" panose="020B0604020202020204" pitchFamily="34" charset="0"/>
              <a:buChar char="•"/>
            </a:pPr>
            <a:r>
              <a:rPr lang="en-US" sz="2000" dirty="0">
                <a:latin typeface="+mj-lt"/>
                <a:ea typeface="+mj-ea"/>
                <a:cs typeface="+mj-cs"/>
              </a:rPr>
              <a:t>Preferred – June 1 </a:t>
            </a:r>
          </a:p>
          <a:p>
            <a:pPr marL="800100" lvl="1" indent="-342900">
              <a:buFont typeface="Arial" panose="020B0604020202020204" pitchFamily="34" charset="0"/>
              <a:buChar char="•"/>
            </a:pPr>
            <a:r>
              <a:rPr lang="en-US" sz="2000" dirty="0">
                <a:latin typeface="+mj-lt"/>
                <a:ea typeface="+mj-ea"/>
                <a:cs typeface="+mj-cs"/>
              </a:rPr>
              <a:t>Deadline – September 1</a:t>
            </a:r>
          </a:p>
        </p:txBody>
      </p:sp>
      <p:pic>
        <p:nvPicPr>
          <p:cNvPr id="8" name="Picture 7" descr="A person in a graduation cap and gown&#10;&#10;AI-generated content may be incorrect.">
            <a:extLst>
              <a:ext uri="{FF2B5EF4-FFF2-40B4-BE49-F238E27FC236}">
                <a16:creationId xmlns:a16="http://schemas.microsoft.com/office/drawing/2014/main" id="{CC7D401F-A921-393F-17BA-3BDD762165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861143"/>
            <a:ext cx="4248150" cy="5007158"/>
          </a:xfrm>
          <a:prstGeom prst="rect">
            <a:avLst/>
          </a:prstGeom>
        </p:spPr>
      </p:pic>
    </p:spTree>
    <p:extLst>
      <p:ext uri="{BB962C8B-B14F-4D97-AF65-F5344CB8AC3E}">
        <p14:creationId xmlns:p14="http://schemas.microsoft.com/office/powerpoint/2010/main" val="2359243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26;p17">
            <a:extLst>
              <a:ext uri="{FF2B5EF4-FFF2-40B4-BE49-F238E27FC236}">
                <a16:creationId xmlns:a16="http://schemas.microsoft.com/office/drawing/2014/main" id="{8384FB4F-0B71-820F-9A23-CCCC85FA9B46}"/>
              </a:ext>
            </a:extLst>
          </p:cNvPr>
          <p:cNvPicPr preferRelativeResize="0"/>
          <p:nvPr/>
        </p:nvPicPr>
        <p:blipFill>
          <a:blip r:embed="rId3">
            <a:alphaModFix/>
          </a:blip>
          <a:srcRect t="60749" b="12360"/>
          <a:stretch/>
        </p:blipFill>
        <p:spPr>
          <a:xfrm>
            <a:off x="-1" y="0"/>
            <a:ext cx="12192001" cy="1692322"/>
          </a:xfrm>
          <a:prstGeom prst="rect">
            <a:avLst/>
          </a:prstGeom>
          <a:noFill/>
          <a:ln>
            <a:noFill/>
          </a:ln>
        </p:spPr>
      </p:pic>
      <p:pic>
        <p:nvPicPr>
          <p:cNvPr id="9" name="Picture 8">
            <a:extLst>
              <a:ext uri="{FF2B5EF4-FFF2-40B4-BE49-F238E27FC236}">
                <a16:creationId xmlns:a16="http://schemas.microsoft.com/office/drawing/2014/main" id="{9A3073EF-3A8D-E946-41A6-8A49A7AEEDC5}"/>
              </a:ext>
            </a:extLst>
          </p:cNvPr>
          <p:cNvPicPr>
            <a:picLocks noChangeAspect="1"/>
          </p:cNvPicPr>
          <p:nvPr/>
        </p:nvPicPr>
        <p:blipFill>
          <a:blip r:embed="rId4"/>
          <a:srcRect l="2651" t="3686" r="8970" b="-3686"/>
          <a:stretch/>
        </p:blipFill>
        <p:spPr>
          <a:xfrm>
            <a:off x="133495" y="1747539"/>
            <a:ext cx="4106723" cy="4884362"/>
          </a:xfrm>
          <a:prstGeom prst="rect">
            <a:avLst/>
          </a:prstGeom>
          <a:ln>
            <a:solidFill>
              <a:schemeClr val="tx1"/>
            </a:solidFill>
          </a:ln>
        </p:spPr>
      </p:pic>
      <p:sp>
        <p:nvSpPr>
          <p:cNvPr id="11" name="Title 1">
            <a:extLst>
              <a:ext uri="{FF2B5EF4-FFF2-40B4-BE49-F238E27FC236}">
                <a16:creationId xmlns:a16="http://schemas.microsoft.com/office/drawing/2014/main" id="{7436C9DD-0225-8DE6-A8D7-31272EA3D87C}"/>
              </a:ext>
            </a:extLst>
          </p:cNvPr>
          <p:cNvSpPr>
            <a:spLocks noGrp="1"/>
          </p:cNvSpPr>
          <p:nvPr>
            <p:ph type="title"/>
          </p:nvPr>
        </p:nvSpPr>
        <p:spPr>
          <a:xfrm>
            <a:off x="26876" y="282243"/>
            <a:ext cx="12040078" cy="1325563"/>
          </a:xfrm>
        </p:spPr>
        <p:txBody>
          <a:bodyPr>
            <a:normAutofit/>
          </a:bodyPr>
          <a:lstStyle/>
          <a:p>
            <a:pPr algn="ctr">
              <a:spcBef>
                <a:spcPts val="375"/>
              </a:spcBef>
              <a:spcAft>
                <a:spcPts val="750"/>
              </a:spcAft>
            </a:pPr>
            <a:r>
              <a:rPr lang="en-US" sz="4000" b="1" i="0" dirty="0">
                <a:solidFill>
                  <a:schemeClr val="bg1"/>
                </a:solidFill>
                <a:effectLst/>
                <a:latin typeface="Poppins" panose="00000500000000000000" pitchFamily="2" charset="0"/>
                <a:cs typeface="Poppins" panose="00000500000000000000" pitchFamily="2" charset="0"/>
              </a:rPr>
              <a:t>SDBOR SCHOLARSHIP PORTAL &amp; LOGIN PAGE</a:t>
            </a:r>
            <a:br>
              <a:rPr lang="en-US" sz="4000" b="1" i="0" dirty="0">
                <a:solidFill>
                  <a:schemeClr val="bg1"/>
                </a:solidFill>
                <a:effectLst/>
                <a:latin typeface="Poppins" panose="00000500000000000000" pitchFamily="2" charset="0"/>
                <a:cs typeface="Poppins" panose="00000500000000000000" pitchFamily="2" charset="0"/>
              </a:rPr>
            </a:br>
            <a:r>
              <a:rPr lang="en-US" sz="2400" b="1" i="0" dirty="0">
                <a:solidFill>
                  <a:schemeClr val="bg1"/>
                </a:solidFill>
                <a:effectLst/>
                <a:latin typeface="Poppins" panose="00000500000000000000" pitchFamily="2" charset="0"/>
                <a:cs typeface="Poppins" panose="00000500000000000000" pitchFamily="2" charset="0"/>
              </a:rPr>
              <a:t>sdbor.edu/scholarships</a:t>
            </a:r>
          </a:p>
        </p:txBody>
      </p:sp>
      <p:sp>
        <p:nvSpPr>
          <p:cNvPr id="6" name="Oval 5">
            <a:extLst>
              <a:ext uri="{FF2B5EF4-FFF2-40B4-BE49-F238E27FC236}">
                <a16:creationId xmlns:a16="http://schemas.microsoft.com/office/drawing/2014/main" id="{5985B5B4-E6D8-4512-92D8-BCAEA574E842}"/>
              </a:ext>
            </a:extLst>
          </p:cNvPr>
          <p:cNvSpPr/>
          <p:nvPr/>
        </p:nvSpPr>
        <p:spPr>
          <a:xfrm>
            <a:off x="492689" y="3739147"/>
            <a:ext cx="1694167" cy="539740"/>
          </a:xfrm>
          <a:prstGeom prst="ellipse">
            <a:avLst/>
          </a:prstGeom>
          <a:no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DA7AA92-E558-3AFD-3E6B-D785637DAEB3}"/>
              </a:ext>
            </a:extLst>
          </p:cNvPr>
          <p:cNvPicPr>
            <a:picLocks noChangeAspect="1"/>
          </p:cNvPicPr>
          <p:nvPr/>
        </p:nvPicPr>
        <p:blipFill>
          <a:blip r:embed="rId5"/>
          <a:srcRect l="1066" t="4440" r="-205" b="21783"/>
          <a:stretch>
            <a:fillRect/>
          </a:stretch>
        </p:blipFill>
        <p:spPr>
          <a:xfrm>
            <a:off x="4606779" y="1788509"/>
            <a:ext cx="6732667" cy="3964085"/>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5B9E5CBE-14FD-18A0-39A0-44B32AD4E537}"/>
              </a:ext>
            </a:extLst>
          </p:cNvPr>
          <p:cNvCxnSpPr>
            <a:cxnSpLocks/>
          </p:cNvCxnSpPr>
          <p:nvPr/>
        </p:nvCxnSpPr>
        <p:spPr>
          <a:xfrm>
            <a:off x="2186856" y="4075278"/>
            <a:ext cx="3482424" cy="1423135"/>
          </a:xfrm>
          <a:prstGeom prst="straightConnector1">
            <a:avLst/>
          </a:prstGeom>
          <a:ln w="44450">
            <a:solidFill>
              <a:schemeClr val="accent2">
                <a:lumMod val="50000"/>
              </a:schemeClr>
            </a:solidFill>
            <a:headEnd w="lg" len="lg"/>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8D349962-81FE-D431-1895-5718674097C9}"/>
              </a:ext>
            </a:extLst>
          </p:cNvPr>
          <p:cNvCxnSpPr>
            <a:cxnSpLocks/>
            <a:stCxn id="6" idx="6"/>
          </p:cNvCxnSpPr>
          <p:nvPr/>
        </p:nvCxnSpPr>
        <p:spPr>
          <a:xfrm>
            <a:off x="2186856" y="4009017"/>
            <a:ext cx="6530424" cy="1540706"/>
          </a:xfrm>
          <a:prstGeom prst="straightConnector1">
            <a:avLst/>
          </a:prstGeom>
          <a:ln w="44450">
            <a:solidFill>
              <a:schemeClr val="accent2">
                <a:lumMod val="50000"/>
              </a:schemeClr>
            </a:solidFill>
            <a:headEnd w="lg" len="lg"/>
            <a:tailEnd type="triangle"/>
          </a:ln>
        </p:spPr>
        <p:style>
          <a:lnRef idx="3">
            <a:schemeClr val="dk1"/>
          </a:lnRef>
          <a:fillRef idx="0">
            <a:schemeClr val="dk1"/>
          </a:fillRef>
          <a:effectRef idx="2">
            <a:schemeClr val="dk1"/>
          </a:effectRef>
          <a:fontRef idx="minor">
            <a:schemeClr val="tx1"/>
          </a:fontRef>
        </p:style>
      </p:cxnSp>
      <p:sp>
        <p:nvSpPr>
          <p:cNvPr id="22" name="Content Placeholder 2">
            <a:extLst>
              <a:ext uri="{FF2B5EF4-FFF2-40B4-BE49-F238E27FC236}">
                <a16:creationId xmlns:a16="http://schemas.microsoft.com/office/drawing/2014/main" id="{0EDBF63A-271D-0314-5BB0-FA2C4A3698DE}"/>
              </a:ext>
            </a:extLst>
          </p:cNvPr>
          <p:cNvSpPr>
            <a:spLocks noGrp="1"/>
          </p:cNvSpPr>
          <p:nvPr>
            <p:ph idx="1"/>
          </p:nvPr>
        </p:nvSpPr>
        <p:spPr>
          <a:xfrm>
            <a:off x="5425441" y="5788516"/>
            <a:ext cx="2042160" cy="799943"/>
          </a:xfrm>
        </p:spPr>
        <p:txBody>
          <a:bodyPr>
            <a:noAutofit/>
          </a:bodyPr>
          <a:lstStyle/>
          <a:p>
            <a:pPr marL="0" indent="0" algn="just">
              <a:lnSpc>
                <a:spcPct val="110000"/>
              </a:lnSpc>
              <a:spcAft>
                <a:spcPts val="750"/>
              </a:spcAft>
              <a:buNone/>
            </a:pPr>
            <a:r>
              <a:rPr lang="en-US" sz="1000" dirty="0">
                <a:solidFill>
                  <a:schemeClr val="accent2">
                    <a:lumMod val="75000"/>
                  </a:schemeClr>
                </a:solidFill>
              </a:rPr>
              <a:t>Students with a BOR email address (because they took a BOR dual credit course or are an enrolled student) will enter through this button.</a:t>
            </a:r>
          </a:p>
        </p:txBody>
      </p:sp>
      <p:sp>
        <p:nvSpPr>
          <p:cNvPr id="23" name="Content Placeholder 2">
            <a:extLst>
              <a:ext uri="{FF2B5EF4-FFF2-40B4-BE49-F238E27FC236}">
                <a16:creationId xmlns:a16="http://schemas.microsoft.com/office/drawing/2014/main" id="{7B9CEF80-26D9-A38B-2DDB-3BFBE2FAF9EF}"/>
              </a:ext>
            </a:extLst>
          </p:cNvPr>
          <p:cNvSpPr txBox="1">
            <a:spLocks/>
          </p:cNvSpPr>
          <p:nvPr/>
        </p:nvSpPr>
        <p:spPr>
          <a:xfrm>
            <a:off x="8444290" y="5773276"/>
            <a:ext cx="2153141" cy="771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750"/>
              </a:spcAft>
              <a:buNone/>
            </a:pPr>
            <a:r>
              <a:rPr lang="en-US" sz="1000" dirty="0">
                <a:solidFill>
                  <a:schemeClr val="accent2">
                    <a:lumMod val="75000"/>
                  </a:schemeClr>
                </a:solidFill>
              </a:rPr>
              <a:t>Students without a BOR email address (because they have </a:t>
            </a:r>
            <a:r>
              <a:rPr lang="en-US" sz="1000" u="sng" dirty="0">
                <a:solidFill>
                  <a:schemeClr val="accent2">
                    <a:lumMod val="75000"/>
                  </a:schemeClr>
                </a:solidFill>
              </a:rPr>
              <a:t>not</a:t>
            </a:r>
            <a:r>
              <a:rPr lang="en-US" sz="1000" dirty="0">
                <a:solidFill>
                  <a:schemeClr val="accent2">
                    <a:lumMod val="75000"/>
                  </a:schemeClr>
                </a:solidFill>
              </a:rPr>
              <a:t> taken a BOR dual credit course or are an enrolled student) will enter through this button and create a manual account.</a:t>
            </a:r>
          </a:p>
        </p:txBody>
      </p:sp>
    </p:spTree>
    <p:extLst>
      <p:ext uri="{BB962C8B-B14F-4D97-AF65-F5344CB8AC3E}">
        <p14:creationId xmlns:p14="http://schemas.microsoft.com/office/powerpoint/2010/main" val="210230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39A03-A2DC-AD18-1783-A69015DAC49B}"/>
            </a:ext>
          </a:extLst>
        </p:cNvPr>
        <p:cNvGrpSpPr/>
        <p:nvPr/>
      </p:nvGrpSpPr>
      <p:grpSpPr>
        <a:xfrm>
          <a:off x="0" y="0"/>
          <a:ext cx="0" cy="0"/>
          <a:chOff x="0" y="0"/>
          <a:chExt cx="0" cy="0"/>
        </a:xfrm>
      </p:grpSpPr>
      <p:pic>
        <p:nvPicPr>
          <p:cNvPr id="8" name="Google Shape;126;p17">
            <a:extLst>
              <a:ext uri="{FF2B5EF4-FFF2-40B4-BE49-F238E27FC236}">
                <a16:creationId xmlns:a16="http://schemas.microsoft.com/office/drawing/2014/main" id="{685E58BA-122A-D118-6B93-1413A0B0084D}"/>
              </a:ext>
            </a:extLst>
          </p:cNvPr>
          <p:cNvPicPr preferRelativeResize="0"/>
          <p:nvPr/>
        </p:nvPicPr>
        <p:blipFill>
          <a:blip r:embed="rId3">
            <a:alphaModFix/>
          </a:blip>
          <a:srcRect t="60749" b="12360"/>
          <a:stretch/>
        </p:blipFill>
        <p:spPr>
          <a:xfrm>
            <a:off x="0" y="0"/>
            <a:ext cx="12192000" cy="1860698"/>
          </a:xfrm>
          <a:prstGeom prst="rect">
            <a:avLst/>
          </a:prstGeom>
          <a:noFill/>
          <a:ln>
            <a:noFill/>
          </a:ln>
        </p:spPr>
      </p:pic>
      <p:sp>
        <p:nvSpPr>
          <p:cNvPr id="2" name="Title 1">
            <a:extLst>
              <a:ext uri="{FF2B5EF4-FFF2-40B4-BE49-F238E27FC236}">
                <a16:creationId xmlns:a16="http://schemas.microsoft.com/office/drawing/2014/main" id="{ACE10B2F-6ABE-BC0D-042A-CC50AB08327D}"/>
              </a:ext>
            </a:extLst>
          </p:cNvPr>
          <p:cNvSpPr>
            <a:spLocks noGrp="1"/>
          </p:cNvSpPr>
          <p:nvPr>
            <p:ph type="title"/>
          </p:nvPr>
        </p:nvSpPr>
        <p:spPr>
          <a:xfrm>
            <a:off x="287296" y="522884"/>
            <a:ext cx="11617408" cy="1083255"/>
          </a:xfrm>
        </p:spPr>
        <p:txBody>
          <a:bodyPr>
            <a:noAutofit/>
          </a:bodyPr>
          <a:lstStyle/>
          <a:p>
            <a:pPr algn="l">
              <a:spcBef>
                <a:spcPts val="375"/>
              </a:spcBef>
              <a:spcAft>
                <a:spcPts val="750"/>
              </a:spcAft>
            </a:pPr>
            <a:r>
              <a:rPr lang="en-US" b="1" i="0" dirty="0">
                <a:solidFill>
                  <a:schemeClr val="bg1"/>
                </a:solidFill>
                <a:effectLst/>
                <a:latin typeface="Poppins" panose="00000500000000000000" pitchFamily="2" charset="0"/>
                <a:cs typeface="Poppins" panose="00000500000000000000" pitchFamily="2" charset="0"/>
              </a:rPr>
              <a:t>NAVIGATING TO THE SDOS APPLICATION</a:t>
            </a:r>
          </a:p>
        </p:txBody>
      </p:sp>
      <p:sp>
        <p:nvSpPr>
          <p:cNvPr id="3" name="Content Placeholder 2">
            <a:extLst>
              <a:ext uri="{FF2B5EF4-FFF2-40B4-BE49-F238E27FC236}">
                <a16:creationId xmlns:a16="http://schemas.microsoft.com/office/drawing/2014/main" id="{933A0EC3-E8F6-A998-6112-AD8794E30021}"/>
              </a:ext>
            </a:extLst>
          </p:cNvPr>
          <p:cNvSpPr>
            <a:spLocks noGrp="1"/>
          </p:cNvSpPr>
          <p:nvPr>
            <p:ph idx="1"/>
          </p:nvPr>
        </p:nvSpPr>
        <p:spPr>
          <a:xfrm>
            <a:off x="287296" y="2027483"/>
            <a:ext cx="3919847" cy="2803034"/>
          </a:xfrm>
        </p:spPr>
        <p:txBody>
          <a:bodyPr>
            <a:noAutofit/>
          </a:bodyPr>
          <a:lstStyle/>
          <a:p>
            <a:pPr>
              <a:lnSpc>
                <a:spcPct val="120000"/>
              </a:lnSpc>
            </a:pPr>
            <a:r>
              <a:rPr lang="en-US" sz="1800" dirty="0"/>
              <a:t>Once logged into the portal, available applications are listed in the “My Applications” tab on the student’s home page.</a:t>
            </a:r>
          </a:p>
          <a:p>
            <a:pPr>
              <a:lnSpc>
                <a:spcPct val="120000"/>
              </a:lnSpc>
            </a:pPr>
            <a:r>
              <a:rPr lang="en-US" sz="1800" dirty="0"/>
              <a:t>Traditional May graduates will apply using the application entitled: </a:t>
            </a:r>
          </a:p>
          <a:p>
            <a:pPr marL="0" indent="0">
              <a:lnSpc>
                <a:spcPct val="120000"/>
              </a:lnSpc>
              <a:buNone/>
            </a:pPr>
            <a:r>
              <a:rPr lang="en-US" sz="1800" b="1" dirty="0"/>
              <a:t>     SD Opportunity Scholarship </a:t>
            </a:r>
          </a:p>
          <a:p>
            <a:pPr>
              <a:lnSpc>
                <a:spcPct val="120000"/>
              </a:lnSpc>
            </a:pPr>
            <a:r>
              <a:rPr lang="en-US" sz="1800" dirty="0"/>
              <a:t>Click the application link and complete the application</a:t>
            </a:r>
          </a:p>
        </p:txBody>
      </p:sp>
      <p:pic>
        <p:nvPicPr>
          <p:cNvPr id="5" name="Picture 4">
            <a:extLst>
              <a:ext uri="{FF2B5EF4-FFF2-40B4-BE49-F238E27FC236}">
                <a16:creationId xmlns:a16="http://schemas.microsoft.com/office/drawing/2014/main" id="{EAFCAF2B-6A37-1231-DA11-3A7EAFE9DE3E}"/>
              </a:ext>
            </a:extLst>
          </p:cNvPr>
          <p:cNvPicPr>
            <a:picLocks noChangeAspect="1"/>
          </p:cNvPicPr>
          <p:nvPr/>
        </p:nvPicPr>
        <p:blipFill>
          <a:blip r:embed="rId4"/>
          <a:srcRect t="13292"/>
          <a:stretch/>
        </p:blipFill>
        <p:spPr>
          <a:xfrm>
            <a:off x="4585063" y="1862856"/>
            <a:ext cx="6876879" cy="1386694"/>
          </a:xfrm>
          <a:prstGeom prst="rect">
            <a:avLst/>
          </a:prstGeom>
          <a:effectLst>
            <a:outerShdw blurRad="63500" sx="102000" sy="102000" algn="ctr" rotWithShape="0">
              <a:prstClr val="black">
                <a:alpha val="40000"/>
              </a:prstClr>
            </a:outerShdw>
          </a:effectLst>
        </p:spPr>
      </p:pic>
      <p:sp>
        <p:nvSpPr>
          <p:cNvPr id="6" name="Oval 5">
            <a:extLst>
              <a:ext uri="{FF2B5EF4-FFF2-40B4-BE49-F238E27FC236}">
                <a16:creationId xmlns:a16="http://schemas.microsoft.com/office/drawing/2014/main" id="{62ACCD0B-CD36-1853-6FC2-9E66664D6E61}"/>
              </a:ext>
            </a:extLst>
          </p:cNvPr>
          <p:cNvSpPr/>
          <p:nvPr/>
        </p:nvSpPr>
        <p:spPr>
          <a:xfrm>
            <a:off x="5215901" y="2687660"/>
            <a:ext cx="653142" cy="326571"/>
          </a:xfrm>
          <a:prstGeom prst="ellipse">
            <a:avLst/>
          </a:prstGeom>
          <a:noFill/>
          <a:ln>
            <a:solidFill>
              <a:schemeClr val="accent2">
                <a:lumMod val="5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14">
            <a:extLst>
              <a:ext uri="{FF2B5EF4-FFF2-40B4-BE49-F238E27FC236}">
                <a16:creationId xmlns:a16="http://schemas.microsoft.com/office/drawing/2014/main" id="{FCA4C6C8-7579-82A4-A583-5315625E27FA}"/>
              </a:ext>
            </a:extLst>
          </p:cNvPr>
          <p:cNvPicPr>
            <a:picLocks noChangeAspect="1"/>
          </p:cNvPicPr>
          <p:nvPr/>
        </p:nvPicPr>
        <p:blipFill>
          <a:blip r:embed="rId5"/>
          <a:srcRect r="3629" b="17000"/>
          <a:stretch>
            <a:fillRect/>
          </a:stretch>
        </p:blipFill>
        <p:spPr>
          <a:xfrm>
            <a:off x="5869043" y="2937387"/>
            <a:ext cx="6322957" cy="3920612"/>
          </a:xfrm>
          <a:prstGeom prst="rect">
            <a:avLst/>
          </a:prstGeom>
        </p:spPr>
      </p:pic>
      <p:sp>
        <p:nvSpPr>
          <p:cNvPr id="7" name="Oval 6">
            <a:extLst>
              <a:ext uri="{FF2B5EF4-FFF2-40B4-BE49-F238E27FC236}">
                <a16:creationId xmlns:a16="http://schemas.microsoft.com/office/drawing/2014/main" id="{B89E6785-6E86-233D-FE0A-2FD3A0A8D10E}"/>
              </a:ext>
            </a:extLst>
          </p:cNvPr>
          <p:cNvSpPr/>
          <p:nvPr/>
        </p:nvSpPr>
        <p:spPr>
          <a:xfrm>
            <a:off x="5667472" y="5820355"/>
            <a:ext cx="6237232" cy="1037645"/>
          </a:xfrm>
          <a:prstGeom prst="ellipse">
            <a:avLst/>
          </a:prstGeom>
          <a:no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B94F46-EDB7-FE4C-DC63-022F57694C1B}"/>
              </a:ext>
            </a:extLst>
          </p:cNvPr>
          <p:cNvSpPr/>
          <p:nvPr/>
        </p:nvSpPr>
        <p:spPr>
          <a:xfrm>
            <a:off x="6907696" y="6102627"/>
            <a:ext cx="983974" cy="1093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140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26D49-48C2-33F8-F412-84C31B77ECE2}"/>
            </a:ext>
          </a:extLst>
        </p:cNvPr>
        <p:cNvGrpSpPr/>
        <p:nvPr/>
      </p:nvGrpSpPr>
      <p:grpSpPr>
        <a:xfrm>
          <a:off x="0" y="0"/>
          <a:ext cx="0" cy="0"/>
          <a:chOff x="0" y="0"/>
          <a:chExt cx="0" cy="0"/>
        </a:xfrm>
      </p:grpSpPr>
      <p:pic>
        <p:nvPicPr>
          <p:cNvPr id="4" name="Google Shape;126;p17">
            <a:extLst>
              <a:ext uri="{FF2B5EF4-FFF2-40B4-BE49-F238E27FC236}">
                <a16:creationId xmlns:a16="http://schemas.microsoft.com/office/drawing/2014/main" id="{6986E1EC-74AA-C872-E226-D45F6BBEB47E}"/>
              </a:ext>
            </a:extLst>
          </p:cNvPr>
          <p:cNvPicPr preferRelativeResize="0"/>
          <p:nvPr/>
        </p:nvPicPr>
        <p:blipFill>
          <a:blip r:embed="rId3">
            <a:alphaModFix/>
          </a:blip>
          <a:srcRect t="60749" b="12360"/>
          <a:stretch/>
        </p:blipFill>
        <p:spPr>
          <a:xfrm>
            <a:off x="0" y="0"/>
            <a:ext cx="12192000" cy="1860698"/>
          </a:xfrm>
          <a:prstGeom prst="rect">
            <a:avLst/>
          </a:prstGeom>
          <a:noFill/>
          <a:ln>
            <a:noFill/>
          </a:ln>
        </p:spPr>
      </p:pic>
      <p:sp>
        <p:nvSpPr>
          <p:cNvPr id="2" name="Title 1">
            <a:extLst>
              <a:ext uri="{FF2B5EF4-FFF2-40B4-BE49-F238E27FC236}">
                <a16:creationId xmlns:a16="http://schemas.microsoft.com/office/drawing/2014/main" id="{2EDA66CE-370B-39BE-DB22-16F15068741E}"/>
              </a:ext>
            </a:extLst>
          </p:cNvPr>
          <p:cNvSpPr>
            <a:spLocks noGrp="1"/>
          </p:cNvSpPr>
          <p:nvPr>
            <p:ph type="title"/>
          </p:nvPr>
        </p:nvSpPr>
        <p:spPr>
          <a:xfrm>
            <a:off x="717913" y="391001"/>
            <a:ext cx="10515600" cy="1325563"/>
          </a:xfrm>
        </p:spPr>
        <p:txBody>
          <a:bodyPr/>
          <a:lstStyle/>
          <a:p>
            <a:pPr algn="ctr"/>
            <a:r>
              <a:rPr lang="en-US" b="1" dirty="0">
                <a:solidFill>
                  <a:schemeClr val="bg1"/>
                </a:solidFill>
                <a:latin typeface="Poppins" panose="00000500000000000000" pitchFamily="2" charset="0"/>
                <a:cs typeface="Poppins" panose="00000500000000000000" pitchFamily="2" charset="0"/>
              </a:rPr>
              <a:t>EVALUATION PROCESS</a:t>
            </a:r>
          </a:p>
        </p:txBody>
      </p:sp>
      <p:pic>
        <p:nvPicPr>
          <p:cNvPr id="5" name="Picture 4">
            <a:extLst>
              <a:ext uri="{FF2B5EF4-FFF2-40B4-BE49-F238E27FC236}">
                <a16:creationId xmlns:a16="http://schemas.microsoft.com/office/drawing/2014/main" id="{8B151C82-A00F-B4EB-65AF-931419297069}"/>
              </a:ext>
            </a:extLst>
          </p:cNvPr>
          <p:cNvPicPr>
            <a:picLocks noChangeAspect="1"/>
          </p:cNvPicPr>
          <p:nvPr/>
        </p:nvPicPr>
        <p:blipFill>
          <a:blip r:embed="rId4"/>
          <a:srcRect t="11284"/>
          <a:stretch/>
        </p:blipFill>
        <p:spPr>
          <a:xfrm>
            <a:off x="2750247" y="1860698"/>
            <a:ext cx="6443331" cy="1329365"/>
          </a:xfrm>
          <a:prstGeom prst="rect">
            <a:avLst/>
          </a:prstGeom>
        </p:spPr>
      </p:pic>
      <p:sp>
        <p:nvSpPr>
          <p:cNvPr id="6" name="Oval 5">
            <a:extLst>
              <a:ext uri="{FF2B5EF4-FFF2-40B4-BE49-F238E27FC236}">
                <a16:creationId xmlns:a16="http://schemas.microsoft.com/office/drawing/2014/main" id="{9C7D3DB3-DA31-C734-03A0-2EF1EF3C6C30}"/>
              </a:ext>
            </a:extLst>
          </p:cNvPr>
          <p:cNvSpPr/>
          <p:nvPr/>
        </p:nvSpPr>
        <p:spPr>
          <a:xfrm>
            <a:off x="3899175" y="2636543"/>
            <a:ext cx="653142" cy="326571"/>
          </a:xfrm>
          <a:prstGeom prst="ellipse">
            <a:avLst/>
          </a:prstGeom>
          <a:no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71F467-E1F3-F931-D435-E212185D48E6}"/>
              </a:ext>
            </a:extLst>
          </p:cNvPr>
          <p:cNvSpPr>
            <a:spLocks noGrp="1"/>
          </p:cNvSpPr>
          <p:nvPr>
            <p:ph idx="1"/>
          </p:nvPr>
        </p:nvSpPr>
        <p:spPr>
          <a:xfrm>
            <a:off x="2762627" y="2956062"/>
            <a:ext cx="6430952" cy="3816213"/>
          </a:xfrm>
        </p:spPr>
        <p:txBody>
          <a:bodyPr>
            <a:normAutofit/>
          </a:bodyPr>
          <a:lstStyle/>
          <a:p>
            <a:pPr marL="0" indent="0" algn="ctr">
              <a:lnSpc>
                <a:spcPct val="120000"/>
              </a:lnSpc>
              <a:buNone/>
            </a:pPr>
            <a:r>
              <a:rPr lang="en-US" sz="2000" b="1" dirty="0"/>
              <a:t>Evaluation is based on ACT scores and coursework grades found on the final OFFICAL transcript</a:t>
            </a:r>
          </a:p>
          <a:p>
            <a:pPr>
              <a:lnSpc>
                <a:spcPct val="120000"/>
              </a:lnSpc>
            </a:pPr>
            <a:r>
              <a:rPr lang="en-US" sz="1400" dirty="0"/>
              <a:t>Review starts June 1 and takes a large portion of the summer</a:t>
            </a:r>
          </a:p>
          <a:p>
            <a:pPr>
              <a:lnSpc>
                <a:spcPct val="120000"/>
              </a:lnSpc>
            </a:pPr>
            <a:r>
              <a:rPr lang="en-US" sz="1400" dirty="0"/>
              <a:t>Students who change their university choice after submitting the SDOS application should:</a:t>
            </a:r>
          </a:p>
          <a:p>
            <a:pPr lvl="1">
              <a:lnSpc>
                <a:spcPct val="120000"/>
              </a:lnSpc>
            </a:pPr>
            <a:r>
              <a:rPr lang="en-US" sz="1400" dirty="0"/>
              <a:t>Communicate with the BOR scholarship staff</a:t>
            </a:r>
          </a:p>
          <a:p>
            <a:pPr lvl="1">
              <a:lnSpc>
                <a:spcPct val="120000"/>
              </a:lnSpc>
            </a:pPr>
            <a:r>
              <a:rPr lang="en-US" sz="1400" dirty="0"/>
              <a:t>Send their OFFICIAL high school transcript to their university of choice</a:t>
            </a:r>
          </a:p>
          <a:p>
            <a:pPr lvl="1">
              <a:lnSpc>
                <a:spcPct val="120000"/>
              </a:lnSpc>
            </a:pPr>
            <a:r>
              <a:rPr lang="en-US" sz="1400" dirty="0"/>
              <a:t>Ensure their most up-to-date ACT scores are sent to the university (if not on the transcript)</a:t>
            </a:r>
          </a:p>
          <a:p>
            <a:pPr marL="0" indent="0">
              <a:lnSpc>
                <a:spcPct val="120000"/>
              </a:lnSpc>
              <a:buNone/>
            </a:pPr>
            <a:r>
              <a:rPr lang="en-US" sz="1400" dirty="0"/>
              <a:t>Awardees are notified in the Scholarship Portal, under “My Awards”, and via their institution’s financial aid office</a:t>
            </a:r>
          </a:p>
        </p:txBody>
      </p:sp>
    </p:spTree>
    <p:extLst>
      <p:ext uri="{BB962C8B-B14F-4D97-AF65-F5344CB8AC3E}">
        <p14:creationId xmlns:p14="http://schemas.microsoft.com/office/powerpoint/2010/main" val="3157910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75139-B44E-E70D-0388-7684F0619CB3}"/>
            </a:ext>
          </a:extLst>
        </p:cNvPr>
        <p:cNvGrpSpPr/>
        <p:nvPr/>
      </p:nvGrpSpPr>
      <p:grpSpPr>
        <a:xfrm>
          <a:off x="0" y="0"/>
          <a:ext cx="0" cy="0"/>
          <a:chOff x="0" y="0"/>
          <a:chExt cx="0" cy="0"/>
        </a:xfrm>
      </p:grpSpPr>
      <p:pic>
        <p:nvPicPr>
          <p:cNvPr id="8" name="Google Shape;126;p17">
            <a:extLst>
              <a:ext uri="{FF2B5EF4-FFF2-40B4-BE49-F238E27FC236}">
                <a16:creationId xmlns:a16="http://schemas.microsoft.com/office/drawing/2014/main" id="{F24679A4-A495-C660-F013-B8DA18287CD1}"/>
              </a:ext>
            </a:extLst>
          </p:cNvPr>
          <p:cNvPicPr preferRelativeResize="0"/>
          <p:nvPr/>
        </p:nvPicPr>
        <p:blipFill>
          <a:blip r:embed="rId3">
            <a:alphaModFix/>
          </a:blip>
          <a:srcRect t="60749" b="12360"/>
          <a:stretch/>
        </p:blipFill>
        <p:spPr>
          <a:xfrm>
            <a:off x="0" y="0"/>
            <a:ext cx="12192000" cy="1860698"/>
          </a:xfrm>
          <a:prstGeom prst="rect">
            <a:avLst/>
          </a:prstGeom>
          <a:noFill/>
          <a:ln>
            <a:noFill/>
          </a:ln>
        </p:spPr>
      </p:pic>
      <p:sp>
        <p:nvSpPr>
          <p:cNvPr id="2" name="Title 1">
            <a:extLst>
              <a:ext uri="{FF2B5EF4-FFF2-40B4-BE49-F238E27FC236}">
                <a16:creationId xmlns:a16="http://schemas.microsoft.com/office/drawing/2014/main" id="{C0B10ED2-CD90-AB57-C680-659FCA123172}"/>
              </a:ext>
            </a:extLst>
          </p:cNvPr>
          <p:cNvSpPr>
            <a:spLocks noGrp="1"/>
          </p:cNvSpPr>
          <p:nvPr>
            <p:ph type="title"/>
          </p:nvPr>
        </p:nvSpPr>
        <p:spPr>
          <a:xfrm>
            <a:off x="787374" y="449935"/>
            <a:ext cx="10617252" cy="1005129"/>
          </a:xfrm>
        </p:spPr>
        <p:txBody>
          <a:bodyPr>
            <a:normAutofit/>
          </a:bodyPr>
          <a:lstStyle/>
          <a:p>
            <a:r>
              <a:rPr lang="en-US" b="1" dirty="0">
                <a:solidFill>
                  <a:schemeClr val="bg1"/>
                </a:solidFill>
                <a:latin typeface="Poppins" panose="00000500000000000000" pitchFamily="2" charset="0"/>
                <a:cs typeface="Poppins" panose="00000500000000000000" pitchFamily="2" charset="0"/>
              </a:rPr>
              <a:t>SDBOR SCHOLARSHIP - CONTACT US</a:t>
            </a:r>
          </a:p>
        </p:txBody>
      </p:sp>
      <p:sp>
        <p:nvSpPr>
          <p:cNvPr id="3" name="Content Placeholder 2">
            <a:extLst>
              <a:ext uri="{FF2B5EF4-FFF2-40B4-BE49-F238E27FC236}">
                <a16:creationId xmlns:a16="http://schemas.microsoft.com/office/drawing/2014/main" id="{D8EEFCD1-D4C6-E97E-83F2-BCF55BB9F783}"/>
              </a:ext>
            </a:extLst>
          </p:cNvPr>
          <p:cNvSpPr>
            <a:spLocks noGrp="1"/>
          </p:cNvSpPr>
          <p:nvPr>
            <p:ph idx="1"/>
          </p:nvPr>
        </p:nvSpPr>
        <p:spPr>
          <a:xfrm>
            <a:off x="199408" y="1974564"/>
            <a:ext cx="5284361" cy="4445285"/>
          </a:xfrm>
        </p:spPr>
        <p:txBody>
          <a:bodyPr>
            <a:normAutofit/>
          </a:bodyPr>
          <a:lstStyle/>
          <a:p>
            <a:pPr marL="0" indent="0">
              <a:buNone/>
            </a:pPr>
            <a:endParaRPr lang="en-US" sz="2200" dirty="0"/>
          </a:p>
          <a:p>
            <a:r>
              <a:rPr lang="en-US" sz="2200" b="1" dirty="0"/>
              <a:t>Questions? </a:t>
            </a:r>
            <a:r>
              <a:rPr lang="en-US" sz="2400" dirty="0">
                <a:hlinkClick r:id="rId4"/>
              </a:rPr>
              <a:t>Contact Us</a:t>
            </a:r>
            <a:endParaRPr lang="en-US" sz="2400" dirty="0"/>
          </a:p>
          <a:p>
            <a:r>
              <a:rPr lang="en-US" sz="2200" b="1" dirty="0"/>
              <a:t>Selected a College?</a:t>
            </a:r>
          </a:p>
          <a:p>
            <a:pPr lvl="1"/>
            <a:r>
              <a:rPr lang="en-US" sz="1900" dirty="0"/>
              <a:t>Once a student has been assigned an email at the SD college/university they will attend in the Fall, they should contact us to update their portal login.</a:t>
            </a:r>
          </a:p>
          <a:p>
            <a:r>
              <a:rPr lang="en-US" sz="2200" b="1" dirty="0"/>
              <a:t>Forgot your password?</a:t>
            </a:r>
          </a:p>
          <a:p>
            <a:pPr lvl="1"/>
            <a:r>
              <a:rPr lang="en-US" sz="1900" b="1" dirty="0"/>
              <a:t>BOR Students </a:t>
            </a:r>
            <a:r>
              <a:rPr lang="en-US" sz="1900" dirty="0"/>
              <a:t>– Contact your university’s helpdesk to update your password</a:t>
            </a:r>
          </a:p>
          <a:p>
            <a:pPr lvl="1"/>
            <a:r>
              <a:rPr lang="en-US" sz="1900" b="1" dirty="0"/>
              <a:t>Non-BOR Students </a:t>
            </a:r>
            <a:r>
              <a:rPr lang="en-US" sz="1900" dirty="0"/>
              <a:t>– Click “Forgot Password” on the login page</a:t>
            </a:r>
          </a:p>
          <a:p>
            <a:endParaRPr lang="en-US" dirty="0"/>
          </a:p>
          <a:p>
            <a:endParaRPr lang="en-US" dirty="0"/>
          </a:p>
        </p:txBody>
      </p:sp>
      <p:pic>
        <p:nvPicPr>
          <p:cNvPr id="4" name="Picture 3">
            <a:extLst>
              <a:ext uri="{FF2B5EF4-FFF2-40B4-BE49-F238E27FC236}">
                <a16:creationId xmlns:a16="http://schemas.microsoft.com/office/drawing/2014/main" id="{0D7056F5-0012-DF04-B440-1AE11C04558F}"/>
              </a:ext>
            </a:extLst>
          </p:cNvPr>
          <p:cNvPicPr>
            <a:picLocks noChangeAspect="1"/>
          </p:cNvPicPr>
          <p:nvPr/>
        </p:nvPicPr>
        <p:blipFill>
          <a:blip r:embed="rId5"/>
          <a:srcRect t="2652" b="13209"/>
          <a:stretch/>
        </p:blipFill>
        <p:spPr>
          <a:xfrm>
            <a:off x="5549829" y="1974565"/>
            <a:ext cx="4116813" cy="3661169"/>
          </a:xfrm>
          <a:prstGeom prst="rect">
            <a:avLst/>
          </a:prstGeom>
          <a:ln>
            <a:solidFill>
              <a:schemeClr val="bg1"/>
            </a:solidFill>
          </a:ln>
          <a:effectLst>
            <a:outerShdw blurRad="63500" sx="102000" sy="102000" algn="ctr" rotWithShape="0">
              <a:prstClr val="black">
                <a:alpha val="40000"/>
              </a:prstClr>
            </a:outerShdw>
          </a:effectLst>
        </p:spPr>
      </p:pic>
      <p:sp>
        <p:nvSpPr>
          <p:cNvPr id="5" name="Arrow: Right 4">
            <a:extLst>
              <a:ext uri="{FF2B5EF4-FFF2-40B4-BE49-F238E27FC236}">
                <a16:creationId xmlns:a16="http://schemas.microsoft.com/office/drawing/2014/main" id="{E3D1C7ED-5ED3-2949-ADC6-7914BF5A2D6D}"/>
              </a:ext>
            </a:extLst>
          </p:cNvPr>
          <p:cNvSpPr/>
          <p:nvPr/>
        </p:nvSpPr>
        <p:spPr>
          <a:xfrm>
            <a:off x="5212745" y="4803334"/>
            <a:ext cx="978408" cy="484632"/>
          </a:xfrm>
          <a:prstGeom prst="rightArrow">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F638D97-3E62-184E-0EAF-CF742C80A9A7}"/>
              </a:ext>
            </a:extLst>
          </p:cNvPr>
          <p:cNvPicPr>
            <a:picLocks noChangeAspect="1"/>
          </p:cNvPicPr>
          <p:nvPr/>
        </p:nvPicPr>
        <p:blipFill>
          <a:blip r:embed="rId6"/>
          <a:srcRect t="5170"/>
          <a:stretch/>
        </p:blipFill>
        <p:spPr>
          <a:xfrm>
            <a:off x="7797591" y="3038475"/>
            <a:ext cx="3736568" cy="3016662"/>
          </a:xfrm>
          <a:prstGeom prst="rect">
            <a:avLst/>
          </a:prstGeom>
          <a:ln>
            <a:solidFill>
              <a:schemeClr val="bg1"/>
            </a:solidFill>
          </a:ln>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CAA821C0-07AF-BD3D-157B-23A834E521D4}"/>
              </a:ext>
            </a:extLst>
          </p:cNvPr>
          <p:cNvPicPr>
            <a:picLocks noChangeAspect="1"/>
          </p:cNvPicPr>
          <p:nvPr/>
        </p:nvPicPr>
        <p:blipFill>
          <a:blip r:embed="rId7"/>
          <a:stretch>
            <a:fillRect/>
          </a:stretch>
        </p:blipFill>
        <p:spPr>
          <a:xfrm>
            <a:off x="9097431" y="4736747"/>
            <a:ext cx="2895160" cy="1992083"/>
          </a:xfrm>
          <a:prstGeom prst="rect">
            <a:avLst/>
          </a:prstGeom>
          <a:ln>
            <a:solidFill>
              <a:schemeClr val="bg1"/>
            </a:solidFill>
          </a:ln>
          <a:effectLst>
            <a:outerShdw blurRad="63500" sx="102000" sy="102000" algn="ctr" rotWithShape="0">
              <a:prstClr val="black">
                <a:alpha val="40000"/>
              </a:prstClr>
            </a:outerShdw>
          </a:effectLst>
        </p:spPr>
      </p:pic>
      <p:sp>
        <p:nvSpPr>
          <p:cNvPr id="10" name="Oval 9">
            <a:extLst>
              <a:ext uri="{FF2B5EF4-FFF2-40B4-BE49-F238E27FC236}">
                <a16:creationId xmlns:a16="http://schemas.microsoft.com/office/drawing/2014/main" id="{5C5FBB98-9888-A726-8552-A8DCD6318690}"/>
              </a:ext>
            </a:extLst>
          </p:cNvPr>
          <p:cNvSpPr/>
          <p:nvPr/>
        </p:nvSpPr>
        <p:spPr>
          <a:xfrm>
            <a:off x="7692816" y="4250884"/>
            <a:ext cx="2237405" cy="484632"/>
          </a:xfrm>
          <a:prstGeom prst="ellipse">
            <a:avLst/>
          </a:prstGeom>
          <a:no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0A98ED8-99D5-66B5-C779-BE4139190369}"/>
              </a:ext>
            </a:extLst>
          </p:cNvPr>
          <p:cNvSpPr/>
          <p:nvPr/>
        </p:nvSpPr>
        <p:spPr>
          <a:xfrm>
            <a:off x="10882837" y="5393418"/>
            <a:ext cx="1175813" cy="512082"/>
          </a:xfrm>
          <a:prstGeom prst="ellipse">
            <a:avLst/>
          </a:prstGeom>
          <a:no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60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4"/>
          <p:cNvPicPr preferRelativeResize="0"/>
          <p:nvPr/>
        </p:nvPicPr>
        <p:blipFill rotWithShape="1">
          <a:blip r:embed="rId3">
            <a:alphaModFix/>
          </a:blip>
          <a:srcRect l="35169" r="5543"/>
          <a:stretch/>
        </p:blipFill>
        <p:spPr>
          <a:xfrm>
            <a:off x="0" y="0"/>
            <a:ext cx="6096002" cy="6858001"/>
          </a:xfrm>
          <a:prstGeom prst="rect">
            <a:avLst/>
          </a:prstGeom>
          <a:noFill/>
          <a:ln>
            <a:noFill/>
          </a:ln>
          <a:effectLst>
            <a:outerShdw blurRad="57150" dist="19050" dir="12000000" algn="bl" rotWithShape="0">
              <a:srgbClr val="000000">
                <a:alpha val="50000"/>
              </a:srgbClr>
            </a:outerShdw>
          </a:effectLst>
        </p:spPr>
      </p:pic>
      <p:sp>
        <p:nvSpPr>
          <p:cNvPr id="94" name="Google Shape;94;p14"/>
          <p:cNvSpPr txBox="1"/>
          <p:nvPr/>
        </p:nvSpPr>
        <p:spPr>
          <a:xfrm>
            <a:off x="6618181" y="2498723"/>
            <a:ext cx="5508000" cy="771750"/>
          </a:xfrm>
          <a:prstGeom prst="rect">
            <a:avLst/>
          </a:prstGeom>
          <a:noFill/>
          <a:ln>
            <a:noFill/>
          </a:ln>
        </p:spPr>
        <p:txBody>
          <a:bodyPr spcFirstLastPara="1" wrap="square" lIns="0" tIns="0" rIns="0" bIns="0" anchor="t" anchorCtr="0">
            <a:spAutoFit/>
          </a:bodyPr>
          <a:lstStyle/>
          <a:p>
            <a:pPr>
              <a:lnSpc>
                <a:spcPct val="139996"/>
              </a:lnSpc>
            </a:pPr>
            <a:r>
              <a:rPr lang="en-US" sz="3582" b="1" dirty="0">
                <a:latin typeface="Poppins"/>
                <a:ea typeface="Poppins"/>
                <a:cs typeface="Poppins"/>
                <a:sym typeface="Poppins"/>
              </a:rPr>
              <a:t>Our Dakota Dreams</a:t>
            </a:r>
            <a:endParaRPr sz="1200" dirty="0"/>
          </a:p>
        </p:txBody>
      </p:sp>
      <p:sp>
        <p:nvSpPr>
          <p:cNvPr id="95" name="Google Shape;95;p14"/>
          <p:cNvSpPr txBox="1"/>
          <p:nvPr/>
        </p:nvSpPr>
        <p:spPr>
          <a:xfrm>
            <a:off x="6618186" y="2315500"/>
            <a:ext cx="5410200" cy="366447"/>
          </a:xfrm>
          <a:prstGeom prst="rect">
            <a:avLst/>
          </a:prstGeom>
          <a:noFill/>
          <a:ln>
            <a:noFill/>
          </a:ln>
        </p:spPr>
        <p:txBody>
          <a:bodyPr spcFirstLastPara="1" wrap="square" lIns="0" tIns="0" rIns="0" bIns="0" anchor="t" anchorCtr="0">
            <a:spAutoFit/>
          </a:bodyPr>
          <a:lstStyle/>
          <a:p>
            <a:pPr>
              <a:lnSpc>
                <a:spcPct val="140007"/>
              </a:lnSpc>
            </a:pPr>
            <a:r>
              <a:rPr lang="en-US" sz="1701" b="1" spc="300" dirty="0">
                <a:latin typeface="Inter"/>
                <a:ea typeface="Inter"/>
                <a:sym typeface="Inter"/>
              </a:rPr>
              <a:t>COLLEGE PREP IN SOUTH DAKOTA</a:t>
            </a:r>
            <a:endParaRPr lang="en-US" sz="1200" spc="300" dirty="0"/>
          </a:p>
        </p:txBody>
      </p:sp>
      <p:sp>
        <p:nvSpPr>
          <p:cNvPr id="96" name="Google Shape;96;p14"/>
          <p:cNvSpPr/>
          <p:nvPr/>
        </p:nvSpPr>
        <p:spPr>
          <a:xfrm>
            <a:off x="4686300" y="3489383"/>
            <a:ext cx="6957357" cy="2422319"/>
          </a:xfrm>
          <a:custGeom>
            <a:avLst/>
            <a:gdLst/>
            <a:ahLst/>
            <a:cxnLst/>
            <a:rect l="l" t="t" r="r" b="b"/>
            <a:pathLst>
              <a:path w="3531653" h="1309726" extrusionOk="0">
                <a:moveTo>
                  <a:pt x="0" y="0"/>
                </a:moveTo>
                <a:lnTo>
                  <a:pt x="3531653" y="0"/>
                </a:lnTo>
                <a:lnTo>
                  <a:pt x="3531653" y="1309726"/>
                </a:lnTo>
                <a:lnTo>
                  <a:pt x="0" y="1309726"/>
                </a:lnTo>
                <a:close/>
              </a:path>
            </a:pathLst>
          </a:custGeom>
          <a:solidFill>
            <a:schemeClr val="accent2">
              <a:lumMod val="50000"/>
            </a:schemeClr>
          </a:solidFill>
          <a:ln>
            <a:solidFill>
              <a:schemeClr val="tx1"/>
            </a:solidFill>
          </a:ln>
        </p:spPr>
        <p:txBody>
          <a:bodyPr/>
          <a:lstStyle/>
          <a:p>
            <a:endParaRPr lang="en-US" sz="1200"/>
          </a:p>
        </p:txBody>
      </p:sp>
      <p:sp>
        <p:nvSpPr>
          <p:cNvPr id="97" name="Google Shape;97;p14"/>
          <p:cNvSpPr/>
          <p:nvPr/>
        </p:nvSpPr>
        <p:spPr>
          <a:xfrm>
            <a:off x="4959512" y="2789266"/>
            <a:ext cx="1450147" cy="1612811"/>
          </a:xfrm>
          <a:custGeom>
            <a:avLst/>
            <a:gdLst/>
            <a:ahLst/>
            <a:cxnLst/>
            <a:rect l="l" t="t" r="r" b="b"/>
            <a:pathLst>
              <a:path w="3093156" h="3094777" extrusionOk="0">
                <a:moveTo>
                  <a:pt x="0" y="0"/>
                </a:moveTo>
                <a:lnTo>
                  <a:pt x="3093156" y="0"/>
                </a:lnTo>
                <a:lnTo>
                  <a:pt x="3093156" y="3094777"/>
                </a:lnTo>
                <a:lnTo>
                  <a:pt x="0" y="3094777"/>
                </a:lnTo>
                <a:close/>
              </a:path>
            </a:pathLst>
          </a:custGeom>
          <a:solidFill>
            <a:srgbClr val="FF9900"/>
          </a:solidFill>
          <a:ln>
            <a:noFill/>
          </a:ln>
        </p:spPr>
        <p:txBody>
          <a:bodyPr/>
          <a:lstStyle/>
          <a:p>
            <a:endParaRPr lang="en-US" sz="1200"/>
          </a:p>
        </p:txBody>
      </p:sp>
      <p:sp>
        <p:nvSpPr>
          <p:cNvPr id="98" name="Google Shape;98;p14"/>
          <p:cNvSpPr txBox="1"/>
          <p:nvPr/>
        </p:nvSpPr>
        <p:spPr>
          <a:xfrm>
            <a:off x="6680943" y="3767952"/>
            <a:ext cx="4219600" cy="459549"/>
          </a:xfrm>
          <a:prstGeom prst="rect">
            <a:avLst/>
          </a:prstGeom>
          <a:noFill/>
          <a:ln>
            <a:noFill/>
          </a:ln>
        </p:spPr>
        <p:txBody>
          <a:bodyPr spcFirstLastPara="1" wrap="square" lIns="0" tIns="0" rIns="0" bIns="0" anchor="t" anchorCtr="0">
            <a:spAutoFit/>
          </a:bodyPr>
          <a:lstStyle/>
          <a:p>
            <a:pPr>
              <a:lnSpc>
                <a:spcPct val="140012"/>
              </a:lnSpc>
            </a:pPr>
            <a:r>
              <a:rPr lang="en-US" sz="2133" b="1" dirty="0">
                <a:solidFill>
                  <a:srgbClr val="FFFFFF"/>
                </a:solidFill>
                <a:latin typeface="Poppins"/>
                <a:ea typeface="Poppins"/>
                <a:cs typeface="Poppins"/>
                <a:sym typeface="Poppins"/>
              </a:rPr>
              <a:t>What is Dakota Dreams?</a:t>
            </a:r>
            <a:endParaRPr sz="1200" dirty="0"/>
          </a:p>
        </p:txBody>
      </p:sp>
      <p:sp>
        <p:nvSpPr>
          <p:cNvPr id="99" name="Google Shape;99;p14"/>
          <p:cNvSpPr txBox="1"/>
          <p:nvPr/>
        </p:nvSpPr>
        <p:spPr>
          <a:xfrm>
            <a:off x="6712841" y="4199619"/>
            <a:ext cx="4440713" cy="1230850"/>
          </a:xfrm>
          <a:prstGeom prst="rect">
            <a:avLst/>
          </a:prstGeom>
          <a:noFill/>
          <a:ln>
            <a:noFill/>
          </a:ln>
        </p:spPr>
        <p:txBody>
          <a:bodyPr spcFirstLastPara="1" wrap="square" lIns="0" tIns="0" rIns="0" bIns="0" anchor="t" anchorCtr="0">
            <a:spAutoFit/>
          </a:bodyPr>
          <a:lstStyle/>
          <a:p>
            <a:pPr>
              <a:lnSpc>
                <a:spcPct val="150000"/>
              </a:lnSpc>
            </a:pPr>
            <a:r>
              <a:rPr lang="en-US" sz="1333" b="1" dirty="0">
                <a:solidFill>
                  <a:srgbClr val="FFFFFF"/>
                </a:solidFill>
                <a:latin typeface="+mj-lt"/>
                <a:ea typeface="Inter"/>
                <a:cs typeface="Inter"/>
                <a:sym typeface="Inter"/>
              </a:rPr>
              <a:t>Our Dakota Dreams is the premier source for college preparation in South Dakota. The effort is led by a coalition of stakeholders with the goal of supporting students, parents, and advisors as they navigate their way toward college. </a:t>
            </a:r>
            <a:endParaRPr sz="1333" dirty="0">
              <a:latin typeface="+mj-lt"/>
            </a:endParaRPr>
          </a:p>
        </p:txBody>
      </p:sp>
      <p:pic>
        <p:nvPicPr>
          <p:cNvPr id="2" name="Google Shape;100;p14">
            <a:extLst>
              <a:ext uri="{FF2B5EF4-FFF2-40B4-BE49-F238E27FC236}">
                <a16:creationId xmlns:a16="http://schemas.microsoft.com/office/drawing/2014/main" id="{D1F845A1-29DA-CB4D-833D-FE22899DDEB5}"/>
              </a:ext>
            </a:extLst>
          </p:cNvPr>
          <p:cNvPicPr preferRelativeResize="0"/>
          <p:nvPr/>
        </p:nvPicPr>
        <p:blipFill>
          <a:blip r:embed="rId4"/>
          <a:srcRect t="4175" b="4243"/>
          <a:stretch/>
        </p:blipFill>
        <p:spPr>
          <a:xfrm>
            <a:off x="5027021" y="2881422"/>
            <a:ext cx="1298614" cy="1697034"/>
          </a:xfrm>
          <a:prstGeom prst="rect">
            <a:avLst/>
          </a:prstGeom>
          <a:noFill/>
          <a:ln>
            <a:noFill/>
          </a:ln>
        </p:spPr>
      </p:pic>
      <p:sp>
        <p:nvSpPr>
          <p:cNvPr id="4" name="Google Shape;130;p17">
            <a:extLst>
              <a:ext uri="{FF2B5EF4-FFF2-40B4-BE49-F238E27FC236}">
                <a16:creationId xmlns:a16="http://schemas.microsoft.com/office/drawing/2014/main" id="{448174DF-FE7B-0B18-2A6D-4CAD5BD5D31B}"/>
              </a:ext>
            </a:extLst>
          </p:cNvPr>
          <p:cNvSpPr txBox="1"/>
          <p:nvPr/>
        </p:nvSpPr>
        <p:spPr>
          <a:xfrm>
            <a:off x="6682969" y="3041234"/>
            <a:ext cx="6019000" cy="344710"/>
          </a:xfrm>
          <a:prstGeom prst="rect">
            <a:avLst/>
          </a:prstGeom>
          <a:noFill/>
          <a:ln>
            <a:noFill/>
          </a:ln>
        </p:spPr>
        <p:txBody>
          <a:bodyPr spcFirstLastPara="1" wrap="square" lIns="0" tIns="0" rIns="0" bIns="0" anchor="t" anchorCtr="0">
            <a:spAutoFit/>
          </a:bodyPr>
          <a:lstStyle/>
          <a:p>
            <a:pPr>
              <a:lnSpc>
                <a:spcPct val="140007"/>
              </a:lnSpc>
            </a:pPr>
            <a:r>
              <a:rPr lang="en-US" sz="1600" b="1" dirty="0">
                <a:solidFill>
                  <a:schemeClr val="accent2">
                    <a:lumMod val="50000"/>
                  </a:schemeClr>
                </a:solidFill>
                <a:latin typeface="Inter"/>
                <a:ea typeface="Inter"/>
                <a:cs typeface="Inter"/>
                <a:sym typeface="Inter"/>
              </a:rPr>
              <a:t>audiences: students, families, educators</a:t>
            </a:r>
            <a:endParaRPr sz="1100" b="1" dirty="0">
              <a:solidFill>
                <a:schemeClr val="accent2">
                  <a:lumMod val="50000"/>
                </a:schemeClr>
              </a:solidFill>
              <a:latin typeface="In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7"/>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0" y="-28000"/>
            <a:ext cx="12192000" cy="6919582"/>
          </a:xfrm>
          <a:prstGeom prst="rect">
            <a:avLst/>
          </a:prstGeom>
          <a:noFill/>
          <a:ln>
            <a:noFill/>
          </a:ln>
        </p:spPr>
      </p:pic>
      <p:sp>
        <p:nvSpPr>
          <p:cNvPr id="127" name="Google Shape;127;p17"/>
          <p:cNvSpPr>
            <a:spLocks noGrp="1" noRot="1" noMove="1" noResize="1" noEditPoints="1" noAdjustHandles="1" noChangeArrowheads="1" noChangeShapeType="1"/>
          </p:cNvSpPr>
          <p:nvPr/>
        </p:nvSpPr>
        <p:spPr>
          <a:xfrm>
            <a:off x="-9400" y="-169333"/>
            <a:ext cx="12192000" cy="6030200"/>
          </a:xfrm>
          <a:prstGeom prst="rect">
            <a:avLst/>
          </a:prstGeom>
          <a:solidFill>
            <a:schemeClr val="lt1"/>
          </a:solidFill>
          <a:ln>
            <a:noFill/>
          </a:ln>
          <a:effectLst>
            <a:outerShdw blurRad="57150" dist="19050" dir="5400000" algn="bl" rotWithShape="0">
              <a:srgbClr val="990000">
                <a:alpha val="70000"/>
              </a:srgbClr>
            </a:outerShdw>
          </a:effectLst>
        </p:spPr>
        <p:txBody>
          <a:bodyPr spcFirstLastPara="1" wrap="square" lIns="60950" tIns="60950" rIns="60950" bIns="60950" anchor="ctr" anchorCtr="0">
            <a:noAutofit/>
          </a:bodyPr>
          <a:lstStyle/>
          <a:p>
            <a:endParaRPr lang="en-US" sz="1200" dirty="0"/>
          </a:p>
        </p:txBody>
      </p:sp>
      <p:sp>
        <p:nvSpPr>
          <p:cNvPr id="129" name="Google Shape;129;p17"/>
          <p:cNvSpPr txBox="1"/>
          <p:nvPr/>
        </p:nvSpPr>
        <p:spPr>
          <a:xfrm>
            <a:off x="4943294" y="538390"/>
            <a:ext cx="5410200" cy="775597"/>
          </a:xfrm>
          <a:prstGeom prst="rect">
            <a:avLst/>
          </a:prstGeom>
          <a:noFill/>
          <a:ln>
            <a:noFill/>
          </a:ln>
        </p:spPr>
        <p:txBody>
          <a:bodyPr spcFirstLastPara="1" wrap="square" lIns="0" tIns="0" rIns="0" bIns="0" anchor="t" anchorCtr="0">
            <a:spAutoFit/>
          </a:bodyPr>
          <a:lstStyle/>
          <a:p>
            <a:pPr>
              <a:lnSpc>
                <a:spcPct val="139996"/>
              </a:lnSpc>
            </a:pPr>
            <a:r>
              <a:rPr lang="en-US" sz="3600" b="1" dirty="0">
                <a:solidFill>
                  <a:schemeClr val="dk1"/>
                </a:solidFill>
                <a:latin typeface="Poppins" panose="00000500000000000000" pitchFamily="2" charset="0"/>
                <a:ea typeface="Poppins"/>
                <a:cs typeface="Poppins" panose="00000500000000000000" pitchFamily="2" charset="0"/>
                <a:sym typeface="Poppins"/>
              </a:rPr>
              <a:t>OUR DAKOTA DREAMS</a:t>
            </a:r>
            <a:endParaRPr lang="en-US" sz="1067" dirty="0">
              <a:solidFill>
                <a:schemeClr val="dk1"/>
              </a:solidFill>
              <a:latin typeface="Poppins" panose="00000500000000000000" pitchFamily="2" charset="0"/>
              <a:cs typeface="Poppins" panose="00000500000000000000" pitchFamily="2" charset="0"/>
            </a:endParaRPr>
          </a:p>
        </p:txBody>
      </p:sp>
      <p:sp>
        <p:nvSpPr>
          <p:cNvPr id="131" name="Google Shape;131;p17"/>
          <p:cNvSpPr txBox="1"/>
          <p:nvPr/>
        </p:nvSpPr>
        <p:spPr>
          <a:xfrm>
            <a:off x="4978883" y="1306111"/>
            <a:ext cx="5596975" cy="1077218"/>
          </a:xfrm>
          <a:prstGeom prst="rect">
            <a:avLst/>
          </a:prstGeom>
          <a:noFill/>
          <a:ln>
            <a:noFill/>
          </a:ln>
        </p:spPr>
        <p:txBody>
          <a:bodyPr spcFirstLastPara="1" wrap="square" lIns="0" tIns="0" rIns="0" bIns="0" anchor="t" anchorCtr="0">
            <a:spAutoFit/>
          </a:bodyPr>
          <a:lstStyle/>
          <a:p>
            <a:pPr>
              <a:lnSpc>
                <a:spcPct val="140024"/>
              </a:lnSpc>
            </a:pPr>
            <a:r>
              <a:rPr lang="en-US" b="1" dirty="0">
                <a:solidFill>
                  <a:srgbClr val="000000"/>
                </a:solidFill>
                <a:latin typeface="+mj-lt"/>
                <a:ea typeface="Inter"/>
                <a:cs typeface="Inter"/>
                <a:sym typeface="Inter"/>
              </a:rPr>
              <a:t>Resources found on OurDakotaDreams.com</a:t>
            </a:r>
          </a:p>
          <a:p>
            <a:pPr>
              <a:lnSpc>
                <a:spcPct val="140024"/>
              </a:lnSpc>
            </a:pPr>
            <a:endParaRPr lang="en-US" dirty="0">
              <a:solidFill>
                <a:srgbClr val="000000"/>
              </a:solidFill>
              <a:latin typeface="+mj-lt"/>
              <a:ea typeface="Inter"/>
              <a:cs typeface="Inter"/>
              <a:sym typeface="Inter"/>
            </a:endParaRPr>
          </a:p>
          <a:p>
            <a:pPr>
              <a:lnSpc>
                <a:spcPct val="140024"/>
              </a:lnSpc>
            </a:pPr>
            <a:endParaRPr sz="1400" dirty="0">
              <a:latin typeface="+mj-lt"/>
            </a:endParaRPr>
          </a:p>
        </p:txBody>
      </p:sp>
      <p:sp>
        <p:nvSpPr>
          <p:cNvPr id="2" name="Google Shape;131;p17">
            <a:extLst>
              <a:ext uri="{FF2B5EF4-FFF2-40B4-BE49-F238E27FC236}">
                <a16:creationId xmlns:a16="http://schemas.microsoft.com/office/drawing/2014/main" id="{2C9FC41D-2775-AD50-73D0-DD1D5BCE6F1F}"/>
              </a:ext>
            </a:extLst>
          </p:cNvPr>
          <p:cNvSpPr txBox="1"/>
          <p:nvPr/>
        </p:nvSpPr>
        <p:spPr>
          <a:xfrm>
            <a:off x="5285720" y="1920895"/>
            <a:ext cx="4873963" cy="3016210"/>
          </a:xfrm>
          <a:prstGeom prst="rect">
            <a:avLst/>
          </a:prstGeom>
          <a:noFill/>
          <a:ln>
            <a:noFill/>
          </a:ln>
        </p:spPr>
        <p:txBody>
          <a:bodyPr spcFirstLastPara="1" wrap="square" lIns="0" tIns="0" rIns="0" bIns="0" anchor="t" anchorCtr="0">
            <a:spAutoFit/>
          </a:bodyPr>
          <a:lstStyle/>
          <a:p>
            <a:pPr marL="228611" lvl="1" indent="-228611">
              <a:lnSpc>
                <a:spcPct val="140024"/>
              </a:lnSpc>
              <a:buFontTx/>
              <a:buChar char="-"/>
            </a:pPr>
            <a:r>
              <a:rPr lang="en-US" sz="1600" dirty="0">
                <a:latin typeface="+mj-lt"/>
                <a:ea typeface="Inter"/>
                <a:cs typeface="Inter"/>
                <a:sym typeface="Inter"/>
              </a:rPr>
              <a:t>Grade-by-grade </a:t>
            </a:r>
            <a:r>
              <a:rPr lang="en-US" sz="1600" dirty="0">
                <a:latin typeface="+mj-lt"/>
                <a:ea typeface="Inter"/>
                <a:cs typeface="Inter"/>
                <a:sym typeface="Inter"/>
                <a:hlinkClick r:id="rId4"/>
              </a:rPr>
              <a:t>college preparation checklists</a:t>
            </a:r>
            <a:endParaRPr lang="en-US" sz="1600" dirty="0">
              <a:latin typeface="+mj-lt"/>
              <a:ea typeface="Inter"/>
              <a:cs typeface="Inter"/>
              <a:sym typeface="Inter"/>
            </a:endParaRPr>
          </a:p>
          <a:p>
            <a:pPr marL="228611" lvl="1" indent="-228611">
              <a:lnSpc>
                <a:spcPct val="140024"/>
              </a:lnSpc>
              <a:buFontTx/>
              <a:buChar char="-"/>
            </a:pPr>
            <a:r>
              <a:rPr lang="en-US" sz="1600" dirty="0">
                <a:latin typeface="+mj-lt"/>
                <a:ea typeface="Inter"/>
                <a:cs typeface="Inter"/>
                <a:sym typeface="Inter"/>
                <a:hlinkClick r:id="rId5"/>
              </a:rPr>
              <a:t>Dual credit </a:t>
            </a:r>
            <a:r>
              <a:rPr lang="en-US" sz="1600" dirty="0">
                <a:latin typeface="+mj-lt"/>
                <a:ea typeface="Inter"/>
                <a:cs typeface="Inter"/>
                <a:sym typeface="Inter"/>
              </a:rPr>
              <a:t>&amp; </a:t>
            </a:r>
            <a:r>
              <a:rPr lang="en-US" sz="1600" dirty="0">
                <a:latin typeface="+mj-lt"/>
                <a:ea typeface="Inter"/>
                <a:cs typeface="Inter"/>
                <a:sym typeface="Inter"/>
                <a:hlinkClick r:id="rId6"/>
              </a:rPr>
              <a:t>college readiness</a:t>
            </a:r>
            <a:r>
              <a:rPr lang="en-US" sz="1600" dirty="0">
                <a:latin typeface="+mj-lt"/>
                <a:ea typeface="Inter"/>
                <a:cs typeface="Inter"/>
                <a:sym typeface="Inter"/>
              </a:rPr>
              <a:t> coursework</a:t>
            </a:r>
          </a:p>
          <a:p>
            <a:pPr marL="228611" indent="-228611">
              <a:lnSpc>
                <a:spcPct val="140024"/>
              </a:lnSpc>
              <a:buFontTx/>
              <a:buChar char="-"/>
            </a:pPr>
            <a:r>
              <a:rPr lang="en-US" sz="1600" dirty="0">
                <a:latin typeface="+mj-lt"/>
                <a:ea typeface="Inter"/>
                <a:cs typeface="Inter"/>
                <a:sym typeface="Inter"/>
                <a:hlinkClick r:id="rId7"/>
              </a:rPr>
              <a:t>College</a:t>
            </a:r>
            <a:r>
              <a:rPr lang="en-US" sz="1600" dirty="0">
                <a:latin typeface="+mj-lt"/>
                <a:ea typeface="Inter"/>
                <a:cs typeface="Inter"/>
                <a:sym typeface="Inter"/>
              </a:rPr>
              <a:t> and </a:t>
            </a:r>
            <a:r>
              <a:rPr lang="en-US" sz="1600" dirty="0">
                <a:latin typeface="+mj-lt"/>
                <a:ea typeface="Inter"/>
                <a:cs typeface="Inter"/>
                <a:sym typeface="Inter"/>
                <a:hlinkClick r:id="rId8"/>
              </a:rPr>
              <a:t>career exploration </a:t>
            </a:r>
            <a:r>
              <a:rPr lang="en-US" sz="1600" dirty="0">
                <a:latin typeface="+mj-lt"/>
                <a:ea typeface="Inter"/>
                <a:cs typeface="Inter"/>
                <a:sym typeface="Inter"/>
              </a:rPr>
              <a:t>resources</a:t>
            </a:r>
          </a:p>
          <a:p>
            <a:pPr marL="228611" indent="-228611">
              <a:lnSpc>
                <a:spcPct val="140024"/>
              </a:lnSpc>
              <a:buFontTx/>
              <a:buChar char="-"/>
            </a:pPr>
            <a:r>
              <a:rPr lang="en-US" sz="1600" dirty="0">
                <a:latin typeface="+mj-lt"/>
                <a:ea typeface="Inter"/>
                <a:cs typeface="Inter"/>
                <a:sym typeface="Inter"/>
                <a:hlinkClick r:id="rId9"/>
              </a:rPr>
              <a:t>Cost of college </a:t>
            </a:r>
            <a:r>
              <a:rPr lang="en-US" sz="1600" dirty="0">
                <a:latin typeface="+mj-lt"/>
                <a:ea typeface="Inter"/>
                <a:cs typeface="Inter"/>
                <a:sym typeface="Inter"/>
              </a:rPr>
              <a:t>&amp; </a:t>
            </a:r>
            <a:r>
              <a:rPr lang="en-US" sz="1600" dirty="0">
                <a:latin typeface="+mj-lt"/>
                <a:ea typeface="Inter"/>
                <a:cs typeface="Inter"/>
                <a:sym typeface="Inter"/>
                <a:hlinkClick r:id="rId10"/>
              </a:rPr>
              <a:t>financial aid </a:t>
            </a:r>
            <a:r>
              <a:rPr lang="en-US" sz="1600" dirty="0">
                <a:latin typeface="+mj-lt"/>
                <a:ea typeface="Inter"/>
                <a:cs typeface="Inter"/>
                <a:sym typeface="Inter"/>
              </a:rPr>
              <a:t>information</a:t>
            </a:r>
          </a:p>
          <a:p>
            <a:pPr marL="228611" indent="-228611">
              <a:lnSpc>
                <a:spcPct val="140024"/>
              </a:lnSpc>
              <a:buFontTx/>
              <a:buChar char="-"/>
            </a:pPr>
            <a:r>
              <a:rPr lang="en-US" sz="1600" dirty="0">
                <a:solidFill>
                  <a:srgbClr val="467886"/>
                </a:solidFill>
                <a:latin typeface="+mj-lt"/>
                <a:ea typeface="Inter"/>
                <a:cs typeface="Inter"/>
                <a:sym typeface="Inter"/>
                <a:hlinkClick r:id="rId11"/>
              </a:rPr>
              <a:t>SD Scholarships</a:t>
            </a:r>
            <a:r>
              <a:rPr lang="en-US" sz="1600" dirty="0">
                <a:ea typeface="Inter"/>
                <a:cs typeface="Inter"/>
                <a:sym typeface="Inter"/>
                <a:hlinkClick r:id="rId11"/>
              </a:rPr>
              <a:t> </a:t>
            </a:r>
            <a:r>
              <a:rPr lang="en-US" sz="1600" dirty="0">
                <a:ea typeface="Inter"/>
                <a:cs typeface="Inter"/>
                <a:sym typeface="Inter"/>
              </a:rPr>
              <a:t>&amp; </a:t>
            </a:r>
            <a:r>
              <a:rPr lang="en-US" sz="1600" dirty="0">
                <a:solidFill>
                  <a:srgbClr val="467886"/>
                </a:solidFill>
                <a:latin typeface="+mj-lt"/>
                <a:ea typeface="Inter"/>
                <a:cs typeface="Inter"/>
                <a:sym typeface="Inter"/>
                <a:hlinkClick r:id="rId12">
                  <a:extLst>
                    <a:ext uri="{A12FA001-AC4F-418D-AE19-62706E023703}">
                      <ahyp:hlinkClr xmlns:ahyp="http://schemas.microsoft.com/office/drawing/2018/hyperlinkcolor" val="tx"/>
                    </a:ext>
                  </a:extLst>
                </a:hlinkClick>
              </a:rPr>
              <a:t>Statewide scholarship bulletin board</a:t>
            </a:r>
            <a:endParaRPr lang="en-US" sz="1600" dirty="0">
              <a:latin typeface="+mj-lt"/>
              <a:ea typeface="Inter"/>
              <a:cs typeface="Inter"/>
              <a:sym typeface="Inter"/>
            </a:endParaRPr>
          </a:p>
          <a:p>
            <a:pPr marL="228611" indent="-228611">
              <a:lnSpc>
                <a:spcPct val="140024"/>
              </a:lnSpc>
              <a:buFontTx/>
              <a:buChar char="-"/>
            </a:pPr>
            <a:r>
              <a:rPr lang="en-US" sz="1600" dirty="0">
                <a:latin typeface="+mj-lt"/>
                <a:ea typeface="Inter"/>
                <a:cs typeface="Inter"/>
                <a:sym typeface="Inter"/>
                <a:hlinkClick r:id="rId13"/>
              </a:rPr>
              <a:t>Math Pathways </a:t>
            </a:r>
            <a:r>
              <a:rPr lang="en-US" sz="1600" dirty="0">
                <a:latin typeface="+mj-lt"/>
                <a:ea typeface="Inter"/>
                <a:cs typeface="Inter"/>
                <a:sym typeface="Inter"/>
              </a:rPr>
              <a:t>advising tools</a:t>
            </a:r>
          </a:p>
          <a:p>
            <a:pPr marL="228611" indent="-228611">
              <a:lnSpc>
                <a:spcPct val="140024"/>
              </a:lnSpc>
              <a:buFontTx/>
              <a:buChar char="-"/>
            </a:pPr>
            <a:r>
              <a:rPr lang="en-US" sz="1600" dirty="0">
                <a:solidFill>
                  <a:srgbClr val="000000"/>
                </a:solidFill>
                <a:latin typeface="+mj-lt"/>
                <a:ea typeface="Inter"/>
                <a:cs typeface="Inter"/>
                <a:sym typeface="Inter"/>
              </a:rPr>
              <a:t>And more</a:t>
            </a:r>
          </a:p>
          <a:p>
            <a:pPr>
              <a:lnSpc>
                <a:spcPct val="140024"/>
              </a:lnSpc>
            </a:pPr>
            <a:endParaRPr lang="en-US" sz="1400" dirty="0">
              <a:solidFill>
                <a:srgbClr val="000000"/>
              </a:solidFill>
              <a:latin typeface="+mj-lt"/>
              <a:ea typeface="Inter"/>
              <a:cs typeface="Inter"/>
              <a:sym typeface="Inter"/>
            </a:endParaRPr>
          </a:p>
          <a:p>
            <a:pPr>
              <a:lnSpc>
                <a:spcPct val="140024"/>
              </a:lnSpc>
            </a:pPr>
            <a:endParaRPr sz="1400" dirty="0">
              <a:latin typeface="+mj-lt"/>
            </a:endParaRPr>
          </a:p>
        </p:txBody>
      </p:sp>
      <p:sp>
        <p:nvSpPr>
          <p:cNvPr id="4" name="Rectangle: Rounded Corners 3">
            <a:extLst>
              <a:ext uri="{FF2B5EF4-FFF2-40B4-BE49-F238E27FC236}">
                <a16:creationId xmlns:a16="http://schemas.microsoft.com/office/drawing/2014/main" id="{8B8A8BC5-6CB8-0055-0872-BEEAE7B40AFA}"/>
              </a:ext>
            </a:extLst>
          </p:cNvPr>
          <p:cNvSpPr/>
          <p:nvPr/>
        </p:nvSpPr>
        <p:spPr>
          <a:xfrm>
            <a:off x="10886202" y="2903882"/>
            <a:ext cx="2105891" cy="2658879"/>
          </a:xfrm>
          <a:prstGeom prst="roundRect">
            <a:avLst/>
          </a:prstGeom>
          <a:noFill/>
          <a:ln w="63500" cap="rnd">
            <a:solidFill>
              <a:srgbClr val="F493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Rectangle: Rounded Corners 4">
            <a:extLst>
              <a:ext uri="{FF2B5EF4-FFF2-40B4-BE49-F238E27FC236}">
                <a16:creationId xmlns:a16="http://schemas.microsoft.com/office/drawing/2014/main" id="{5C861A96-C58D-4AA5-F79F-FC87616391E5}"/>
              </a:ext>
            </a:extLst>
          </p:cNvPr>
          <p:cNvSpPr/>
          <p:nvPr/>
        </p:nvSpPr>
        <p:spPr>
          <a:xfrm>
            <a:off x="10560651" y="2577351"/>
            <a:ext cx="2209078" cy="1995189"/>
          </a:xfrm>
          <a:prstGeom prst="roundRect">
            <a:avLst/>
          </a:prstGeom>
          <a:noFill/>
          <a:ln w="73025" cap="rnd">
            <a:solidFill>
              <a:srgbClr val="F7B71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8" name="Straight Connector 7">
            <a:extLst>
              <a:ext uri="{FF2B5EF4-FFF2-40B4-BE49-F238E27FC236}">
                <a16:creationId xmlns:a16="http://schemas.microsoft.com/office/drawing/2014/main" id="{AA286FC3-5A34-8FD7-D8B3-3C8AF4C4E39A}"/>
              </a:ext>
            </a:extLst>
          </p:cNvPr>
          <p:cNvCxnSpPr/>
          <p:nvPr/>
        </p:nvCxnSpPr>
        <p:spPr>
          <a:xfrm>
            <a:off x="4414238" y="-202016"/>
            <a:ext cx="0" cy="6062883"/>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408ED85E-A020-AABD-2B36-BD5883AB513C}"/>
              </a:ext>
            </a:extLst>
          </p:cNvPr>
          <p:cNvPicPr>
            <a:picLocks noChangeAspect="1"/>
          </p:cNvPicPr>
          <p:nvPr/>
        </p:nvPicPr>
        <p:blipFill>
          <a:blip r:embed="rId14"/>
          <a:stretch>
            <a:fillRect/>
          </a:stretch>
        </p:blipFill>
        <p:spPr>
          <a:xfrm>
            <a:off x="94008" y="-28000"/>
            <a:ext cx="4274183" cy="57528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D38079CB-F569-399E-8585-6979053BFF85}"/>
            </a:ext>
          </a:extLst>
        </p:cNvPr>
        <p:cNvGrpSpPr/>
        <p:nvPr/>
      </p:nvGrpSpPr>
      <p:grpSpPr>
        <a:xfrm>
          <a:off x="0" y="0"/>
          <a:ext cx="0" cy="0"/>
          <a:chOff x="0" y="0"/>
          <a:chExt cx="0" cy="0"/>
        </a:xfrm>
      </p:grpSpPr>
      <p:pic>
        <p:nvPicPr>
          <p:cNvPr id="126" name="Google Shape;126;p17">
            <a:extLst>
              <a:ext uri="{FF2B5EF4-FFF2-40B4-BE49-F238E27FC236}">
                <a16:creationId xmlns:a16="http://schemas.microsoft.com/office/drawing/2014/main" id="{6EF3137F-3F77-CC7A-43E1-0CB0F8F7BEEA}"/>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0" y="-28000"/>
            <a:ext cx="12192000" cy="6919582"/>
          </a:xfrm>
          <a:prstGeom prst="rect">
            <a:avLst/>
          </a:prstGeom>
          <a:noFill/>
          <a:ln>
            <a:noFill/>
          </a:ln>
        </p:spPr>
      </p:pic>
      <p:sp>
        <p:nvSpPr>
          <p:cNvPr id="127" name="Google Shape;127;p17">
            <a:extLst>
              <a:ext uri="{FF2B5EF4-FFF2-40B4-BE49-F238E27FC236}">
                <a16:creationId xmlns:a16="http://schemas.microsoft.com/office/drawing/2014/main" id="{CEEF53DC-A625-4543-8E58-66F498D83571}"/>
              </a:ext>
            </a:extLst>
          </p:cNvPr>
          <p:cNvSpPr>
            <a:spLocks noGrp="1" noRot="1" noMove="1" noResize="1" noEditPoints="1" noAdjustHandles="1" noChangeArrowheads="1" noChangeShapeType="1"/>
          </p:cNvSpPr>
          <p:nvPr/>
        </p:nvSpPr>
        <p:spPr>
          <a:xfrm>
            <a:off x="-9400" y="-169333"/>
            <a:ext cx="12192000" cy="6030200"/>
          </a:xfrm>
          <a:prstGeom prst="rect">
            <a:avLst/>
          </a:prstGeom>
          <a:solidFill>
            <a:schemeClr val="lt1"/>
          </a:solidFill>
          <a:ln>
            <a:noFill/>
          </a:ln>
          <a:effectLst>
            <a:outerShdw blurRad="57150" dist="19050" dir="5400000" algn="bl" rotWithShape="0">
              <a:srgbClr val="990000">
                <a:alpha val="70000"/>
              </a:srgbClr>
            </a:outerShdw>
          </a:effectLst>
        </p:spPr>
        <p:txBody>
          <a:bodyPr spcFirstLastPara="1" wrap="square" lIns="60950" tIns="60950" rIns="60950" bIns="60950" anchor="ctr" anchorCtr="0">
            <a:noAutofit/>
          </a:bodyPr>
          <a:lstStyle/>
          <a:p>
            <a:endParaRPr lang="en-US" sz="1200" dirty="0"/>
          </a:p>
        </p:txBody>
      </p:sp>
      <p:sp>
        <p:nvSpPr>
          <p:cNvPr id="3" name="Rectangle: Rounded Corners 2">
            <a:extLst>
              <a:ext uri="{FF2B5EF4-FFF2-40B4-BE49-F238E27FC236}">
                <a16:creationId xmlns:a16="http://schemas.microsoft.com/office/drawing/2014/main" id="{DE0E07E1-3FBD-8CAB-3688-CF8CFCCB491A}"/>
              </a:ext>
            </a:extLst>
          </p:cNvPr>
          <p:cNvSpPr/>
          <p:nvPr/>
        </p:nvSpPr>
        <p:spPr>
          <a:xfrm>
            <a:off x="9955542" y="-1303675"/>
            <a:ext cx="3362037" cy="2658879"/>
          </a:xfrm>
          <a:prstGeom prst="roundRect">
            <a:avLst/>
          </a:prstGeom>
          <a:noFill/>
          <a:ln w="63500" cap="rnd">
            <a:solidFill>
              <a:srgbClr val="7722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Rectangle: Rounded Corners 4">
            <a:extLst>
              <a:ext uri="{FF2B5EF4-FFF2-40B4-BE49-F238E27FC236}">
                <a16:creationId xmlns:a16="http://schemas.microsoft.com/office/drawing/2014/main" id="{07C20A68-EA0E-DE72-909B-A38CF4D5B610}"/>
              </a:ext>
            </a:extLst>
          </p:cNvPr>
          <p:cNvSpPr/>
          <p:nvPr/>
        </p:nvSpPr>
        <p:spPr>
          <a:xfrm>
            <a:off x="10264864" y="-961424"/>
            <a:ext cx="2209078" cy="1995189"/>
          </a:xfrm>
          <a:prstGeom prst="roundRect">
            <a:avLst/>
          </a:prstGeom>
          <a:noFill/>
          <a:ln w="76200" cap="rnd">
            <a:solidFill>
              <a:srgbClr val="F7B71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Google Shape;126;p17">
            <a:extLst>
              <a:ext uri="{FF2B5EF4-FFF2-40B4-BE49-F238E27FC236}">
                <a16:creationId xmlns:a16="http://schemas.microsoft.com/office/drawing/2014/main" id="{67019D1D-082C-6EDD-3573-0253E0704A38}"/>
              </a:ext>
            </a:extLst>
          </p:cNvPr>
          <p:cNvPicPr preferRelativeResize="0"/>
          <p:nvPr/>
        </p:nvPicPr>
        <p:blipFill>
          <a:blip r:embed="rId3">
            <a:alphaModFix/>
          </a:blip>
          <a:stretch>
            <a:fillRect/>
          </a:stretch>
        </p:blipFill>
        <p:spPr>
          <a:xfrm>
            <a:off x="-9400" y="-162254"/>
            <a:ext cx="12192000" cy="1086195"/>
          </a:xfrm>
          <a:prstGeom prst="rect">
            <a:avLst/>
          </a:prstGeom>
          <a:noFill/>
          <a:ln>
            <a:noFill/>
          </a:ln>
        </p:spPr>
      </p:pic>
      <p:sp>
        <p:nvSpPr>
          <p:cNvPr id="9" name="TextBox 8">
            <a:extLst>
              <a:ext uri="{FF2B5EF4-FFF2-40B4-BE49-F238E27FC236}">
                <a16:creationId xmlns:a16="http://schemas.microsoft.com/office/drawing/2014/main" id="{E3F6DF1A-567A-0315-825F-47F9F4C82787}"/>
              </a:ext>
            </a:extLst>
          </p:cNvPr>
          <p:cNvSpPr txBox="1"/>
          <p:nvPr/>
        </p:nvSpPr>
        <p:spPr>
          <a:xfrm>
            <a:off x="2898700" y="-52311"/>
            <a:ext cx="6709410" cy="954107"/>
          </a:xfrm>
          <a:prstGeom prst="rect">
            <a:avLst/>
          </a:prstGeom>
          <a:noFill/>
        </p:spPr>
        <p:txBody>
          <a:bodyPr wrap="square">
            <a:spAutoFit/>
          </a:bodyPr>
          <a:lstStyle/>
          <a:p>
            <a:pPr algn="ctr"/>
            <a:r>
              <a:rPr lang="en-US" sz="3200" b="1" dirty="0">
                <a:solidFill>
                  <a:schemeClr val="bg1"/>
                </a:solidFill>
                <a:latin typeface="Poppins" panose="00000500000000000000" pitchFamily="2" charset="0"/>
                <a:cs typeface="Poppins" panose="00000500000000000000" pitchFamily="2" charset="0"/>
              </a:rPr>
              <a:t>Scholarship Information </a:t>
            </a:r>
            <a:r>
              <a:rPr lang="en-US" sz="2400" b="1" dirty="0">
                <a:solidFill>
                  <a:schemeClr val="bg1"/>
                </a:solidFill>
                <a:latin typeface="Poppins" panose="00000500000000000000" pitchFamily="2" charset="0"/>
                <a:cs typeface="Poppins" panose="00000500000000000000" pitchFamily="2" charset="0"/>
              </a:rPr>
              <a:t>OurDakotaDreams.com</a:t>
            </a:r>
            <a:endParaRPr lang="en-US" sz="2400" dirty="0"/>
          </a:p>
        </p:txBody>
      </p:sp>
      <p:pic>
        <p:nvPicPr>
          <p:cNvPr id="8" name="Picture 7">
            <a:extLst>
              <a:ext uri="{FF2B5EF4-FFF2-40B4-BE49-F238E27FC236}">
                <a16:creationId xmlns:a16="http://schemas.microsoft.com/office/drawing/2014/main" id="{DF4B9D28-9766-0C11-01C7-657D3E0D0F69}"/>
              </a:ext>
            </a:extLst>
          </p:cNvPr>
          <p:cNvPicPr>
            <a:picLocks noChangeAspect="1"/>
          </p:cNvPicPr>
          <p:nvPr/>
        </p:nvPicPr>
        <p:blipFill>
          <a:blip r:embed="rId4"/>
          <a:stretch>
            <a:fillRect/>
          </a:stretch>
        </p:blipFill>
        <p:spPr>
          <a:xfrm>
            <a:off x="115420" y="2137870"/>
            <a:ext cx="3707805" cy="3481799"/>
          </a:xfrm>
          <a:prstGeom prst="rect">
            <a:avLst/>
          </a:prstGeom>
          <a:ln>
            <a:solidFill>
              <a:schemeClr val="tx1"/>
            </a:solidFill>
          </a:ln>
          <a:effectLst>
            <a:glow rad="63500">
              <a:schemeClr val="accent2">
                <a:lumMod val="50000"/>
                <a:alpha val="40000"/>
              </a:schemeClr>
            </a:glow>
          </a:effectLst>
        </p:spPr>
      </p:pic>
      <p:pic>
        <p:nvPicPr>
          <p:cNvPr id="10" name="Picture 9">
            <a:extLst>
              <a:ext uri="{FF2B5EF4-FFF2-40B4-BE49-F238E27FC236}">
                <a16:creationId xmlns:a16="http://schemas.microsoft.com/office/drawing/2014/main" id="{4AA916E3-B485-E5CD-A970-2A46A61FB143}"/>
              </a:ext>
            </a:extLst>
          </p:cNvPr>
          <p:cNvPicPr>
            <a:picLocks noChangeAspect="1"/>
          </p:cNvPicPr>
          <p:nvPr/>
        </p:nvPicPr>
        <p:blipFill>
          <a:blip r:embed="rId5"/>
          <a:srcRect b="1991"/>
          <a:stretch/>
        </p:blipFill>
        <p:spPr>
          <a:xfrm>
            <a:off x="8351552" y="1962924"/>
            <a:ext cx="3639569" cy="3721485"/>
          </a:xfrm>
          <a:prstGeom prst="rect">
            <a:avLst/>
          </a:prstGeom>
          <a:ln>
            <a:solidFill>
              <a:schemeClr val="tx1"/>
            </a:solidFill>
          </a:ln>
          <a:effectLst>
            <a:glow rad="63500">
              <a:schemeClr val="accent2">
                <a:lumMod val="50000"/>
                <a:alpha val="40000"/>
              </a:schemeClr>
            </a:glow>
          </a:effectLst>
        </p:spPr>
      </p:pic>
      <p:sp>
        <p:nvSpPr>
          <p:cNvPr id="4" name="Rectangle: Rounded Corners 3">
            <a:extLst>
              <a:ext uri="{FF2B5EF4-FFF2-40B4-BE49-F238E27FC236}">
                <a16:creationId xmlns:a16="http://schemas.microsoft.com/office/drawing/2014/main" id="{DC7297D8-E696-0A33-E9B1-AC1A35F91BF6}"/>
              </a:ext>
            </a:extLst>
          </p:cNvPr>
          <p:cNvSpPr/>
          <p:nvPr/>
        </p:nvSpPr>
        <p:spPr>
          <a:xfrm>
            <a:off x="10589202" y="-788318"/>
            <a:ext cx="2105891" cy="2658879"/>
          </a:xfrm>
          <a:prstGeom prst="roundRect">
            <a:avLst/>
          </a:prstGeom>
          <a:noFill/>
          <a:ln w="63500" cap="rnd">
            <a:solidFill>
              <a:srgbClr val="F493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2" name="Picture 11">
            <a:extLst>
              <a:ext uri="{FF2B5EF4-FFF2-40B4-BE49-F238E27FC236}">
                <a16:creationId xmlns:a16="http://schemas.microsoft.com/office/drawing/2014/main" id="{E341F07F-23E8-E7E7-8D08-3009C64F0363}"/>
              </a:ext>
            </a:extLst>
          </p:cNvPr>
          <p:cNvPicPr>
            <a:picLocks noChangeAspect="1"/>
          </p:cNvPicPr>
          <p:nvPr/>
        </p:nvPicPr>
        <p:blipFill>
          <a:blip r:embed="rId6"/>
          <a:stretch>
            <a:fillRect/>
          </a:stretch>
        </p:blipFill>
        <p:spPr>
          <a:xfrm>
            <a:off x="3938645" y="1187032"/>
            <a:ext cx="4261306" cy="4146605"/>
          </a:xfrm>
          <a:prstGeom prst="rect">
            <a:avLst/>
          </a:prstGeom>
          <a:ln>
            <a:solidFill>
              <a:schemeClr val="accent2">
                <a:lumMod val="50000"/>
              </a:schemeClr>
            </a:solidFill>
          </a:ln>
        </p:spPr>
      </p:pic>
    </p:spTree>
    <p:extLst>
      <p:ext uri="{BB962C8B-B14F-4D97-AF65-F5344CB8AC3E}">
        <p14:creationId xmlns:p14="http://schemas.microsoft.com/office/powerpoint/2010/main" val="134623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AFC50-D7DB-776C-0848-DF3868753BFE}"/>
            </a:ext>
          </a:extLst>
        </p:cNvPr>
        <p:cNvGrpSpPr/>
        <p:nvPr/>
      </p:nvGrpSpPr>
      <p:grpSpPr>
        <a:xfrm>
          <a:off x="0" y="0"/>
          <a:ext cx="0" cy="0"/>
          <a:chOff x="0" y="0"/>
          <a:chExt cx="0" cy="0"/>
        </a:xfrm>
      </p:grpSpPr>
      <p:pic>
        <p:nvPicPr>
          <p:cNvPr id="6" name="Google Shape;126;p17">
            <a:extLst>
              <a:ext uri="{FF2B5EF4-FFF2-40B4-BE49-F238E27FC236}">
                <a16:creationId xmlns:a16="http://schemas.microsoft.com/office/drawing/2014/main" id="{70625006-9C6C-E8C2-E956-AC15B5A5DB52}"/>
              </a:ext>
            </a:extLst>
          </p:cNvPr>
          <p:cNvPicPr preferRelativeResize="0"/>
          <p:nvPr/>
        </p:nvPicPr>
        <p:blipFill>
          <a:blip r:embed="rId3">
            <a:alphaModFix/>
          </a:blip>
          <a:srcRect t="55009" b="-185"/>
          <a:stretch/>
        </p:blipFill>
        <p:spPr>
          <a:xfrm>
            <a:off x="21266" y="-56890"/>
            <a:ext cx="12192000" cy="3125972"/>
          </a:xfrm>
          <a:prstGeom prst="rect">
            <a:avLst/>
          </a:prstGeom>
          <a:noFill/>
          <a:ln>
            <a:noFill/>
          </a:ln>
        </p:spPr>
      </p:pic>
      <p:sp>
        <p:nvSpPr>
          <p:cNvPr id="3" name="Content Placeholder 2">
            <a:extLst>
              <a:ext uri="{FF2B5EF4-FFF2-40B4-BE49-F238E27FC236}">
                <a16:creationId xmlns:a16="http://schemas.microsoft.com/office/drawing/2014/main" id="{A55481E5-BD6D-3F1C-C43F-412F4F77EA3B}"/>
              </a:ext>
            </a:extLst>
          </p:cNvPr>
          <p:cNvSpPr>
            <a:spLocks noGrp="1"/>
          </p:cNvSpPr>
          <p:nvPr>
            <p:ph idx="1"/>
          </p:nvPr>
        </p:nvSpPr>
        <p:spPr>
          <a:xfrm>
            <a:off x="478465" y="3589020"/>
            <a:ext cx="5794745" cy="3586567"/>
          </a:xfrm>
        </p:spPr>
        <p:txBody>
          <a:bodyPr>
            <a:normAutofit/>
          </a:bodyPr>
          <a:lstStyle/>
          <a:p>
            <a:r>
              <a:rPr lang="en-US" sz="1800" b="1" dirty="0">
                <a:latin typeface="+mj-lt"/>
              </a:rPr>
              <a:t>Established by the South Dakota Legislature in 2003 </a:t>
            </a:r>
          </a:p>
          <a:p>
            <a:r>
              <a:rPr lang="en-US" sz="1800" b="1" dirty="0">
                <a:latin typeface="+mj-lt"/>
              </a:rPr>
              <a:t>Purpose is to h</a:t>
            </a:r>
            <a:r>
              <a:rPr lang="en-US" sz="1800" b="1" dirty="0"/>
              <a:t>elp SD graduates</a:t>
            </a:r>
            <a:r>
              <a:rPr lang="en-US" sz="1800" b="1" dirty="0">
                <a:latin typeface="+mj-lt"/>
              </a:rPr>
              <a:t>:</a:t>
            </a:r>
          </a:p>
          <a:p>
            <a:pPr lvl="1"/>
            <a:r>
              <a:rPr lang="en-US" sz="1800" b="1" dirty="0">
                <a:latin typeface="+mj-lt"/>
              </a:rPr>
              <a:t>Prepare for success in college</a:t>
            </a:r>
          </a:p>
          <a:p>
            <a:pPr lvl="1"/>
            <a:r>
              <a:rPr lang="en-US" sz="1800" b="1" dirty="0">
                <a:latin typeface="+mj-lt"/>
              </a:rPr>
              <a:t>Receive affordable education</a:t>
            </a:r>
          </a:p>
          <a:p>
            <a:pPr lvl="1"/>
            <a:r>
              <a:rPr lang="en-US" sz="1800" b="1" dirty="0">
                <a:latin typeface="+mj-lt"/>
              </a:rPr>
              <a:t>Encourage them to attend college in SD</a:t>
            </a:r>
          </a:p>
          <a:p>
            <a:r>
              <a:rPr lang="en-US" sz="1800" b="1" dirty="0">
                <a:latin typeface="+mj-lt"/>
              </a:rPr>
              <a:t>Funded by legislative appropriation</a:t>
            </a:r>
          </a:p>
          <a:p>
            <a:r>
              <a:rPr lang="en-US" sz="1800" b="1" dirty="0">
                <a:latin typeface="+mj-lt"/>
                <a:hlinkClick r:id="rId4"/>
              </a:rPr>
              <a:t>Codified Law 13-55-30 | South Dakota Legislature</a:t>
            </a:r>
            <a:endParaRPr lang="en-US" sz="1800" b="1" dirty="0">
              <a:latin typeface="+mj-lt"/>
            </a:endParaRPr>
          </a:p>
        </p:txBody>
      </p:sp>
      <p:sp>
        <p:nvSpPr>
          <p:cNvPr id="4" name="Title 1">
            <a:extLst>
              <a:ext uri="{FF2B5EF4-FFF2-40B4-BE49-F238E27FC236}">
                <a16:creationId xmlns:a16="http://schemas.microsoft.com/office/drawing/2014/main" id="{599C12B0-3B2D-1A4A-6DF8-5CBCD718C2BE}"/>
              </a:ext>
            </a:extLst>
          </p:cNvPr>
          <p:cNvSpPr txBox="1">
            <a:spLocks/>
          </p:cNvSpPr>
          <p:nvPr/>
        </p:nvSpPr>
        <p:spPr>
          <a:xfrm>
            <a:off x="365052" y="938564"/>
            <a:ext cx="11663916"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Poppins" panose="00000500000000000000" pitchFamily="2" charset="0"/>
                <a:cs typeface="Poppins" panose="00000500000000000000" pitchFamily="2" charset="0"/>
              </a:rPr>
              <a:t>WHAT IS THE SOUTH DAKOTA </a:t>
            </a:r>
            <a:br>
              <a:rPr lang="en-US" b="1" dirty="0">
                <a:solidFill>
                  <a:schemeClr val="bg1"/>
                </a:solidFill>
                <a:latin typeface="Poppins" panose="00000500000000000000" pitchFamily="2" charset="0"/>
                <a:cs typeface="Poppins" panose="00000500000000000000" pitchFamily="2" charset="0"/>
              </a:rPr>
            </a:br>
            <a:r>
              <a:rPr lang="en-US" b="1" dirty="0">
                <a:solidFill>
                  <a:schemeClr val="bg1"/>
                </a:solidFill>
                <a:latin typeface="Poppins" panose="00000500000000000000" pitchFamily="2" charset="0"/>
                <a:cs typeface="Poppins" panose="00000500000000000000" pitchFamily="2" charset="0"/>
              </a:rPr>
              <a:t>OPPORTUNITY SCHOLARSHIP (SDOS)?</a:t>
            </a:r>
          </a:p>
        </p:txBody>
      </p:sp>
      <p:sp>
        <p:nvSpPr>
          <p:cNvPr id="7" name="Rectangle: Rounded Corners 6">
            <a:extLst>
              <a:ext uri="{FF2B5EF4-FFF2-40B4-BE49-F238E27FC236}">
                <a16:creationId xmlns:a16="http://schemas.microsoft.com/office/drawing/2014/main" id="{AFA9E14D-D461-9390-88EF-24E293B9DDA3}"/>
              </a:ext>
            </a:extLst>
          </p:cNvPr>
          <p:cNvSpPr/>
          <p:nvPr/>
        </p:nvSpPr>
        <p:spPr>
          <a:xfrm>
            <a:off x="6762307" y="3272129"/>
            <a:ext cx="5220586" cy="2802668"/>
          </a:xfrm>
          <a:prstGeom prst="roundRect">
            <a:avLst/>
          </a:prstGeom>
          <a:noFill/>
          <a:ln w="63500" cap="rnd">
            <a:solidFill>
              <a:srgbClr val="7722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itle 1">
            <a:extLst>
              <a:ext uri="{FF2B5EF4-FFF2-40B4-BE49-F238E27FC236}">
                <a16:creationId xmlns:a16="http://schemas.microsoft.com/office/drawing/2014/main" id="{2A3DB36D-D625-F340-B5C9-9EFBA671F9B1}"/>
              </a:ext>
            </a:extLst>
          </p:cNvPr>
          <p:cNvSpPr>
            <a:spLocks noGrp="1"/>
          </p:cNvSpPr>
          <p:nvPr>
            <p:ph type="title"/>
          </p:nvPr>
        </p:nvSpPr>
        <p:spPr>
          <a:xfrm>
            <a:off x="6697914" y="3314449"/>
            <a:ext cx="5515352" cy="1325563"/>
          </a:xfrm>
        </p:spPr>
        <p:txBody>
          <a:bodyPr>
            <a:normAutofit/>
          </a:bodyPr>
          <a:lstStyle/>
          <a:p>
            <a:pPr algn="ctr"/>
            <a:r>
              <a:rPr lang="en-US" sz="2400" b="1" dirty="0">
                <a:solidFill>
                  <a:schemeClr val="accent2">
                    <a:lumMod val="50000"/>
                  </a:schemeClr>
                </a:solidFill>
                <a:latin typeface="Poppins" panose="00000500000000000000" pitchFamily="2" charset="0"/>
                <a:cs typeface="Poppins" panose="00000500000000000000" pitchFamily="2" charset="0"/>
              </a:rPr>
              <a:t>IS SDOS A COMPETITIVE SCHOLARSHIP?</a:t>
            </a:r>
          </a:p>
        </p:txBody>
      </p:sp>
      <p:sp>
        <p:nvSpPr>
          <p:cNvPr id="9" name="Content Placeholder 2">
            <a:extLst>
              <a:ext uri="{FF2B5EF4-FFF2-40B4-BE49-F238E27FC236}">
                <a16:creationId xmlns:a16="http://schemas.microsoft.com/office/drawing/2014/main" id="{6CEF2283-2BA3-56C3-9DB3-B0155567EEE6}"/>
              </a:ext>
            </a:extLst>
          </p:cNvPr>
          <p:cNvSpPr txBox="1">
            <a:spLocks/>
          </p:cNvSpPr>
          <p:nvPr/>
        </p:nvSpPr>
        <p:spPr>
          <a:xfrm>
            <a:off x="7019261" y="4682331"/>
            <a:ext cx="496363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800" dirty="0">
                <a:latin typeface="+mj-lt"/>
              </a:rPr>
              <a:t>No, all students who meet the eligibility requirements and complete application procedures can expect to receive the SDOS</a:t>
            </a:r>
            <a:r>
              <a:rPr lang="en-US" sz="1800" b="1" dirty="0">
                <a:latin typeface="+mj-lt"/>
              </a:rPr>
              <a:t>.</a:t>
            </a:r>
          </a:p>
          <a:p>
            <a:pPr marL="0" indent="0" algn="ctr">
              <a:buNone/>
            </a:pPr>
            <a:endParaRPr lang="en-US" sz="1800" b="1" dirty="0">
              <a:latin typeface="+mj-lt"/>
            </a:endParaRPr>
          </a:p>
        </p:txBody>
      </p:sp>
    </p:spTree>
    <p:extLst>
      <p:ext uri="{BB962C8B-B14F-4D97-AF65-F5344CB8AC3E}">
        <p14:creationId xmlns:p14="http://schemas.microsoft.com/office/powerpoint/2010/main" val="73440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26;p17">
            <a:extLst>
              <a:ext uri="{FF2B5EF4-FFF2-40B4-BE49-F238E27FC236}">
                <a16:creationId xmlns:a16="http://schemas.microsoft.com/office/drawing/2014/main" id="{E94051BD-C377-A236-62B2-507017BF608C}"/>
              </a:ext>
            </a:extLst>
          </p:cNvPr>
          <p:cNvPicPr preferRelativeResize="0"/>
          <p:nvPr/>
        </p:nvPicPr>
        <p:blipFill>
          <a:blip r:embed="rId3">
            <a:alphaModFix/>
          </a:blip>
          <a:srcRect t="60749" b="12360"/>
          <a:stretch/>
        </p:blipFill>
        <p:spPr>
          <a:xfrm>
            <a:off x="0" y="0"/>
            <a:ext cx="12192000" cy="1860698"/>
          </a:xfrm>
          <a:prstGeom prst="rect">
            <a:avLst/>
          </a:prstGeom>
          <a:noFill/>
          <a:ln>
            <a:noFill/>
          </a:ln>
        </p:spPr>
      </p:pic>
      <p:sp>
        <p:nvSpPr>
          <p:cNvPr id="2" name="Title 1">
            <a:extLst>
              <a:ext uri="{FF2B5EF4-FFF2-40B4-BE49-F238E27FC236}">
                <a16:creationId xmlns:a16="http://schemas.microsoft.com/office/drawing/2014/main" id="{ED2C62B5-D2B2-2BBD-7CAA-919EC5492C0C}"/>
              </a:ext>
            </a:extLst>
          </p:cNvPr>
          <p:cNvSpPr>
            <a:spLocks noGrp="1"/>
          </p:cNvSpPr>
          <p:nvPr>
            <p:ph type="title"/>
          </p:nvPr>
        </p:nvSpPr>
        <p:spPr>
          <a:xfrm>
            <a:off x="95690" y="954753"/>
            <a:ext cx="12000614" cy="487630"/>
          </a:xfrm>
        </p:spPr>
        <p:txBody>
          <a:bodyPr>
            <a:normAutofit fontScale="90000"/>
          </a:bodyPr>
          <a:lstStyle/>
          <a:p>
            <a:pPr algn="ctr"/>
            <a:r>
              <a:rPr lang="en-US" sz="4000" b="1" dirty="0">
                <a:solidFill>
                  <a:schemeClr val="bg1"/>
                </a:solidFill>
                <a:latin typeface="Poppins" panose="00000500000000000000" pitchFamily="2" charset="0"/>
                <a:cs typeface="Poppins" panose="00000500000000000000" pitchFamily="2" charset="0"/>
              </a:rPr>
              <a:t>WHAT DOES AN SDOS AWARDEE RECEIVE?</a:t>
            </a:r>
            <a:br>
              <a:rPr lang="en-US" dirty="0">
                <a:solidFill>
                  <a:schemeClr val="bg1"/>
                </a:solidFill>
                <a:latin typeface="Poppins" panose="00000500000000000000" pitchFamily="2" charset="0"/>
                <a:cs typeface="Poppins" panose="00000500000000000000" pitchFamily="2" charset="0"/>
              </a:rPr>
            </a:br>
            <a:r>
              <a:rPr lang="en-US" sz="2000" dirty="0">
                <a:solidFill>
                  <a:schemeClr val="bg1"/>
                </a:solidFill>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CODIFIED LAW 13-55-33 | SOUTH DAKOTA LEGISLATURE</a:t>
            </a:r>
            <a:br>
              <a:rPr lang="en-US" dirty="0">
                <a:solidFill>
                  <a:schemeClr val="bg1"/>
                </a:solidFill>
                <a:latin typeface="Poppins" panose="00000500000000000000" pitchFamily="2" charset="0"/>
                <a:cs typeface="Poppins" panose="00000500000000000000" pitchFamily="2" charset="0"/>
              </a:rPr>
            </a:br>
            <a:endParaRPr lang="en-US" sz="3600" dirty="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F89747E-ACA7-0FDB-EBD6-5CC998348B72}"/>
              </a:ext>
            </a:extLst>
          </p:cNvPr>
          <p:cNvSpPr txBox="1"/>
          <p:nvPr/>
        </p:nvSpPr>
        <p:spPr>
          <a:xfrm>
            <a:off x="1011171" y="2040886"/>
            <a:ext cx="3598929" cy="4285789"/>
          </a:xfrm>
          <a:prstGeom prst="rect">
            <a:avLst/>
          </a:prstGeom>
          <a:noFill/>
        </p:spPr>
        <p:txBody>
          <a:bodyPr wrap="square" rtlCol="0">
            <a:spAutoFit/>
          </a:bodyPr>
          <a:lstStyle/>
          <a:p>
            <a:r>
              <a:rPr lang="en-US" sz="1600" b="1" dirty="0">
                <a:latin typeface="+mj-lt"/>
              </a:rPr>
              <a:t>AWARDEES ARE ELIGIBLE TO RECEIVE UP TO $7,500 OVER 8 TERMS :</a:t>
            </a:r>
          </a:p>
          <a:p>
            <a:endParaRPr lang="en-US" sz="1600" b="1" dirty="0">
              <a:latin typeface="+mj-lt"/>
            </a:endParaRPr>
          </a:p>
          <a:p>
            <a:pPr marL="628650" lvl="1" indent="-171450">
              <a:buFont typeface="Arial" panose="020B0604020202020204" pitchFamily="34" charset="0"/>
              <a:buChar char="•"/>
            </a:pPr>
            <a:r>
              <a:rPr lang="en-US" sz="1600" b="1" dirty="0">
                <a:latin typeface="+mj-lt"/>
              </a:rPr>
              <a:t>Year 1 </a:t>
            </a:r>
            <a:r>
              <a:rPr lang="en-US" sz="1600" dirty="0">
                <a:latin typeface="+mj-lt"/>
              </a:rPr>
              <a:t>of attendance </a:t>
            </a:r>
          </a:p>
          <a:p>
            <a:pPr marL="1085850" lvl="2" indent="-171450">
              <a:buFont typeface="Arial" panose="020B0604020202020204" pitchFamily="34" charset="0"/>
              <a:buChar char="•"/>
            </a:pPr>
            <a:r>
              <a:rPr lang="en-US" sz="1400" dirty="0">
                <a:latin typeface="+mj-lt"/>
              </a:rPr>
              <a:t>Term 1, FALL - $750</a:t>
            </a:r>
          </a:p>
          <a:p>
            <a:pPr marL="1085850" lvl="2" indent="-171450">
              <a:buFont typeface="Arial" panose="020B0604020202020204" pitchFamily="34" charset="0"/>
              <a:buChar char="•"/>
            </a:pPr>
            <a:r>
              <a:rPr lang="en-US" sz="1400" dirty="0">
                <a:latin typeface="+mj-lt"/>
              </a:rPr>
              <a:t>Term 2, SPRING -$750</a:t>
            </a:r>
            <a:br>
              <a:rPr lang="en-US" sz="1600" dirty="0">
                <a:latin typeface="+mj-lt"/>
              </a:rPr>
            </a:br>
            <a:endParaRPr lang="en-US" sz="1050" dirty="0">
              <a:latin typeface="+mj-lt"/>
            </a:endParaRPr>
          </a:p>
          <a:p>
            <a:pPr marL="628650" lvl="1" indent="-171450">
              <a:buFont typeface="Arial" panose="020B0604020202020204" pitchFamily="34" charset="0"/>
              <a:buChar char="•"/>
            </a:pPr>
            <a:r>
              <a:rPr lang="en-US" sz="1600" b="1" dirty="0">
                <a:latin typeface="+mj-lt"/>
              </a:rPr>
              <a:t>Year 2 </a:t>
            </a:r>
            <a:r>
              <a:rPr lang="en-US" sz="1600" dirty="0">
                <a:latin typeface="+mj-lt"/>
              </a:rPr>
              <a:t>of attendance</a:t>
            </a:r>
          </a:p>
          <a:p>
            <a:pPr marL="1085850" lvl="2" indent="-171450">
              <a:buFont typeface="Arial" panose="020B0604020202020204" pitchFamily="34" charset="0"/>
              <a:buChar char="•"/>
            </a:pPr>
            <a:r>
              <a:rPr lang="en-US" sz="1400" dirty="0">
                <a:latin typeface="+mj-lt"/>
              </a:rPr>
              <a:t>Term 3, FALL - $750</a:t>
            </a:r>
          </a:p>
          <a:p>
            <a:pPr marL="1085850" lvl="2" indent="-171450">
              <a:buFont typeface="Arial" panose="020B0604020202020204" pitchFamily="34" charset="0"/>
              <a:buChar char="•"/>
            </a:pPr>
            <a:r>
              <a:rPr lang="en-US" sz="1400" dirty="0">
                <a:latin typeface="+mj-lt"/>
              </a:rPr>
              <a:t>Term 4, SPRING - $750</a:t>
            </a:r>
            <a:br>
              <a:rPr lang="en-US" sz="1600" dirty="0">
                <a:latin typeface="+mj-lt"/>
              </a:rPr>
            </a:br>
            <a:endParaRPr lang="en-US" sz="1000" dirty="0">
              <a:latin typeface="+mj-lt"/>
            </a:endParaRPr>
          </a:p>
          <a:p>
            <a:pPr marL="628650" lvl="1" indent="-171450">
              <a:buFont typeface="Arial" panose="020B0604020202020204" pitchFamily="34" charset="0"/>
              <a:buChar char="•"/>
            </a:pPr>
            <a:r>
              <a:rPr lang="en-US" sz="1600" b="1" dirty="0">
                <a:latin typeface="+mj-lt"/>
              </a:rPr>
              <a:t>Year 3 </a:t>
            </a:r>
            <a:r>
              <a:rPr lang="en-US" sz="1600" dirty="0">
                <a:latin typeface="+mj-lt"/>
              </a:rPr>
              <a:t>of attendance</a:t>
            </a:r>
          </a:p>
          <a:p>
            <a:pPr marL="1085850" lvl="2" indent="-171450">
              <a:buFont typeface="Arial" panose="020B0604020202020204" pitchFamily="34" charset="0"/>
              <a:buChar char="•"/>
            </a:pPr>
            <a:r>
              <a:rPr lang="en-US" sz="1400" dirty="0">
                <a:latin typeface="+mj-lt"/>
              </a:rPr>
              <a:t>Term 5, FALL - $750</a:t>
            </a:r>
          </a:p>
          <a:p>
            <a:pPr marL="1085850" lvl="2" indent="-171450">
              <a:buFont typeface="Arial" panose="020B0604020202020204" pitchFamily="34" charset="0"/>
              <a:buChar char="•"/>
            </a:pPr>
            <a:r>
              <a:rPr lang="en-US" sz="1400" dirty="0">
                <a:latin typeface="+mj-lt"/>
              </a:rPr>
              <a:t>Term 6, SPRING - $750</a:t>
            </a:r>
            <a:br>
              <a:rPr lang="en-US" sz="1600" dirty="0">
                <a:latin typeface="+mj-lt"/>
              </a:rPr>
            </a:br>
            <a:endParaRPr lang="en-US" sz="1000" dirty="0">
              <a:latin typeface="+mj-lt"/>
            </a:endParaRPr>
          </a:p>
          <a:p>
            <a:pPr marL="628650" lvl="1" indent="-171450">
              <a:buFont typeface="Arial" panose="020B0604020202020204" pitchFamily="34" charset="0"/>
              <a:buChar char="•"/>
            </a:pPr>
            <a:r>
              <a:rPr lang="en-US" sz="1600" b="1" dirty="0">
                <a:latin typeface="+mj-lt"/>
              </a:rPr>
              <a:t>Year 4 </a:t>
            </a:r>
            <a:r>
              <a:rPr lang="en-US" sz="1600" dirty="0">
                <a:latin typeface="+mj-lt"/>
              </a:rPr>
              <a:t>of attendance</a:t>
            </a:r>
          </a:p>
          <a:p>
            <a:pPr marL="1085850" lvl="2" indent="-171450">
              <a:buFont typeface="Arial" panose="020B0604020202020204" pitchFamily="34" charset="0"/>
              <a:buChar char="•"/>
            </a:pPr>
            <a:r>
              <a:rPr lang="en-US" sz="1400" dirty="0">
                <a:latin typeface="+mj-lt"/>
              </a:rPr>
              <a:t>Term 7, FALL - $1,500</a:t>
            </a:r>
          </a:p>
          <a:p>
            <a:pPr marL="1085850" lvl="2" indent="-171450">
              <a:buFont typeface="Arial" panose="020B0604020202020204" pitchFamily="34" charset="0"/>
              <a:buChar char="•"/>
            </a:pPr>
            <a:r>
              <a:rPr lang="en-US" sz="1400" dirty="0">
                <a:latin typeface="+mj-lt"/>
              </a:rPr>
              <a:t>Term 8, SPRING - $1,500</a:t>
            </a:r>
          </a:p>
          <a:p>
            <a:endParaRPr lang="en-US" dirty="0">
              <a:latin typeface="+mj-lt"/>
            </a:endParaRPr>
          </a:p>
        </p:txBody>
      </p:sp>
      <p:sp>
        <p:nvSpPr>
          <p:cNvPr id="4" name="Content Placeholder 2">
            <a:extLst>
              <a:ext uri="{FF2B5EF4-FFF2-40B4-BE49-F238E27FC236}">
                <a16:creationId xmlns:a16="http://schemas.microsoft.com/office/drawing/2014/main" id="{50184658-5DC6-DAF8-F51D-D612298F076E}"/>
              </a:ext>
            </a:extLst>
          </p:cNvPr>
          <p:cNvSpPr txBox="1">
            <a:spLocks/>
          </p:cNvSpPr>
          <p:nvPr/>
        </p:nvSpPr>
        <p:spPr>
          <a:xfrm>
            <a:off x="6354305" y="2815451"/>
            <a:ext cx="4547549" cy="1689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mj-lt"/>
              </a:rPr>
              <a:t>“A student is eligible to participate in the South Dakota Opportunity Scholarship program for the equivalent of four academic years (eight consecutive spring and fall terms) or until the attainment of a baccalaureate degree, whichever comes first.”</a:t>
            </a:r>
          </a:p>
          <a:p>
            <a:pPr marL="0" indent="0">
              <a:buFont typeface="Arial" panose="020B0604020202020204" pitchFamily="34" charset="0"/>
              <a:buNone/>
            </a:pPr>
            <a:r>
              <a:rPr lang="en-US" sz="1600" dirty="0">
                <a:latin typeface="+mj-lt"/>
                <a:hlinkClick r:id="rId5"/>
              </a:rPr>
              <a:t>Codified Law 13-55-31 | South Dakota Legislature</a:t>
            </a:r>
            <a:endParaRPr lang="en-US" sz="1600" dirty="0">
              <a:latin typeface="+mj-lt"/>
            </a:endParaRPr>
          </a:p>
        </p:txBody>
      </p:sp>
    </p:spTree>
    <p:extLst>
      <p:ext uri="{BB962C8B-B14F-4D97-AF65-F5344CB8AC3E}">
        <p14:creationId xmlns:p14="http://schemas.microsoft.com/office/powerpoint/2010/main" val="87517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B2C7A-6166-A0E7-9A51-6C7384A8D2C7}"/>
            </a:ext>
          </a:extLst>
        </p:cNvPr>
        <p:cNvGrpSpPr/>
        <p:nvPr/>
      </p:nvGrpSpPr>
      <p:grpSpPr>
        <a:xfrm>
          <a:off x="0" y="0"/>
          <a:ext cx="0" cy="0"/>
          <a:chOff x="0" y="0"/>
          <a:chExt cx="0" cy="0"/>
        </a:xfrm>
      </p:grpSpPr>
      <p:pic>
        <p:nvPicPr>
          <p:cNvPr id="2" name="Google Shape;126;p17">
            <a:extLst>
              <a:ext uri="{FF2B5EF4-FFF2-40B4-BE49-F238E27FC236}">
                <a16:creationId xmlns:a16="http://schemas.microsoft.com/office/drawing/2014/main" id="{EBA1F156-AF90-CF5A-957D-5F3FAC903193}"/>
              </a:ext>
            </a:extLst>
          </p:cNvPr>
          <p:cNvPicPr preferRelativeResize="0"/>
          <p:nvPr/>
        </p:nvPicPr>
        <p:blipFill>
          <a:blip r:embed="rId3">
            <a:alphaModFix/>
          </a:blip>
          <a:srcRect l="44502" t="-341" r="13208" b="-186"/>
          <a:stretch/>
        </p:blipFill>
        <p:spPr>
          <a:xfrm>
            <a:off x="0" y="-21772"/>
            <a:ext cx="5155839" cy="6955971"/>
          </a:xfrm>
          <a:prstGeom prst="rect">
            <a:avLst/>
          </a:prstGeom>
          <a:noFill/>
          <a:ln>
            <a:noFill/>
          </a:ln>
        </p:spPr>
      </p:pic>
      <p:pic>
        <p:nvPicPr>
          <p:cNvPr id="9" name="Picture 8">
            <a:extLst>
              <a:ext uri="{FF2B5EF4-FFF2-40B4-BE49-F238E27FC236}">
                <a16:creationId xmlns:a16="http://schemas.microsoft.com/office/drawing/2014/main" id="{E2AA2793-C2E7-C819-CF6C-8F824AB74F7A}"/>
              </a:ext>
            </a:extLst>
          </p:cNvPr>
          <p:cNvPicPr>
            <a:picLocks noChangeAspect="1"/>
          </p:cNvPicPr>
          <p:nvPr/>
        </p:nvPicPr>
        <p:blipFill>
          <a:blip r:embed="rId4"/>
          <a:srcRect t="2810" b="5058"/>
          <a:stretch/>
        </p:blipFill>
        <p:spPr>
          <a:xfrm>
            <a:off x="5155839" y="6224"/>
            <a:ext cx="7036161" cy="6851776"/>
          </a:xfrm>
          <a:prstGeom prst="rect">
            <a:avLst/>
          </a:prstGeom>
        </p:spPr>
      </p:pic>
      <p:sp>
        <p:nvSpPr>
          <p:cNvPr id="10" name="Content Placeholder 2">
            <a:extLst>
              <a:ext uri="{FF2B5EF4-FFF2-40B4-BE49-F238E27FC236}">
                <a16:creationId xmlns:a16="http://schemas.microsoft.com/office/drawing/2014/main" id="{E65E7868-1A57-DDD0-A82B-C56E40A63586}"/>
              </a:ext>
            </a:extLst>
          </p:cNvPr>
          <p:cNvSpPr>
            <a:spLocks noGrp="1"/>
          </p:cNvSpPr>
          <p:nvPr>
            <p:ph idx="1"/>
          </p:nvPr>
        </p:nvSpPr>
        <p:spPr>
          <a:xfrm>
            <a:off x="207526" y="2110997"/>
            <a:ext cx="4624044" cy="2690432"/>
          </a:xfrm>
        </p:spPr>
        <p:txBody>
          <a:bodyPr>
            <a:normAutofit/>
          </a:bodyPr>
          <a:lstStyle/>
          <a:p>
            <a:pPr marL="0" indent="0">
              <a:lnSpc>
                <a:spcPct val="100000"/>
              </a:lnSpc>
              <a:buNone/>
            </a:pPr>
            <a:r>
              <a:rPr lang="en-US" sz="1800" b="1" dirty="0">
                <a:solidFill>
                  <a:schemeClr val="bg1"/>
                </a:solidFill>
              </a:rPr>
              <a:t>Find information about scholarships managed by the BOR at: </a:t>
            </a:r>
            <a:r>
              <a:rPr lang="en-US" sz="1800" b="1" dirty="0">
                <a:solidFill>
                  <a:schemeClr val="bg1"/>
                </a:solidFill>
                <a:hlinkClick r:id="rId5">
                  <a:extLst>
                    <a:ext uri="{A12FA001-AC4F-418D-AE19-62706E023703}">
                      <ahyp:hlinkClr xmlns:ahyp="http://schemas.microsoft.com/office/drawing/2018/hyperlinkcolor" val="tx"/>
                    </a:ext>
                  </a:extLst>
                </a:hlinkClick>
              </a:rPr>
              <a:t>sdbor.edu/scholarships</a:t>
            </a:r>
            <a:endParaRPr lang="en-US" sz="1800" b="1" dirty="0">
              <a:solidFill>
                <a:schemeClr val="bg1"/>
              </a:solidFill>
            </a:endParaRPr>
          </a:p>
          <a:p>
            <a:pPr marL="0" indent="0">
              <a:buNone/>
            </a:pPr>
            <a:endParaRPr lang="en-US" sz="1800" dirty="0"/>
          </a:p>
          <a:p>
            <a:pPr marL="0" indent="0">
              <a:buNone/>
            </a:pPr>
            <a:endParaRPr lang="en-US" sz="1800" dirty="0"/>
          </a:p>
        </p:txBody>
      </p:sp>
      <p:sp>
        <p:nvSpPr>
          <p:cNvPr id="11" name="Title 1">
            <a:extLst>
              <a:ext uri="{FF2B5EF4-FFF2-40B4-BE49-F238E27FC236}">
                <a16:creationId xmlns:a16="http://schemas.microsoft.com/office/drawing/2014/main" id="{1B7FF319-76E9-CE4C-C164-0664AE5CAB16}"/>
              </a:ext>
            </a:extLst>
          </p:cNvPr>
          <p:cNvSpPr>
            <a:spLocks noGrp="1"/>
          </p:cNvSpPr>
          <p:nvPr>
            <p:ph type="title"/>
          </p:nvPr>
        </p:nvSpPr>
        <p:spPr>
          <a:xfrm>
            <a:off x="207526" y="940524"/>
            <a:ext cx="4733456" cy="1325563"/>
          </a:xfrm>
        </p:spPr>
        <p:txBody>
          <a:bodyPr>
            <a:normAutofit/>
          </a:bodyPr>
          <a:lstStyle/>
          <a:p>
            <a:pPr algn="l">
              <a:spcBef>
                <a:spcPts val="375"/>
              </a:spcBef>
              <a:spcAft>
                <a:spcPts val="750"/>
              </a:spcAft>
            </a:pPr>
            <a:r>
              <a:rPr lang="en-US" sz="3600" b="1" i="0" dirty="0">
                <a:solidFill>
                  <a:schemeClr val="bg1"/>
                </a:solidFill>
                <a:effectLst/>
                <a:latin typeface="Poppins" panose="00000500000000000000" pitchFamily="2" charset="0"/>
                <a:cs typeface="Poppins" panose="00000500000000000000" pitchFamily="2" charset="0"/>
              </a:rPr>
              <a:t>SCHOLARSHIP INFORMATION</a:t>
            </a:r>
          </a:p>
        </p:txBody>
      </p:sp>
      <p:sp>
        <p:nvSpPr>
          <p:cNvPr id="12" name="Arrow: Right 11">
            <a:extLst>
              <a:ext uri="{FF2B5EF4-FFF2-40B4-BE49-F238E27FC236}">
                <a16:creationId xmlns:a16="http://schemas.microsoft.com/office/drawing/2014/main" id="{44BDFFD9-CC1A-BAE7-7EC0-3D3B134B31F9}"/>
              </a:ext>
            </a:extLst>
          </p:cNvPr>
          <p:cNvSpPr/>
          <p:nvPr/>
        </p:nvSpPr>
        <p:spPr>
          <a:xfrm>
            <a:off x="4291644" y="3873195"/>
            <a:ext cx="1728390" cy="484632"/>
          </a:xfrm>
          <a:prstGeom prst="rightArrow">
            <a:avLst>
              <a:gd name="adj1" fmla="val 41015"/>
              <a:gd name="adj2" fmla="val 88185"/>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588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AF355-9079-B8A4-A5F2-D1034DC26AC3}"/>
            </a:ext>
          </a:extLst>
        </p:cNvPr>
        <p:cNvGrpSpPr/>
        <p:nvPr/>
      </p:nvGrpSpPr>
      <p:grpSpPr>
        <a:xfrm>
          <a:off x="0" y="0"/>
          <a:ext cx="0" cy="0"/>
          <a:chOff x="0" y="0"/>
          <a:chExt cx="0" cy="0"/>
        </a:xfrm>
      </p:grpSpPr>
      <p:pic>
        <p:nvPicPr>
          <p:cNvPr id="2" name="Google Shape;126;p17">
            <a:extLst>
              <a:ext uri="{FF2B5EF4-FFF2-40B4-BE49-F238E27FC236}">
                <a16:creationId xmlns:a16="http://schemas.microsoft.com/office/drawing/2014/main" id="{95590D96-1EC3-7D15-923A-696E36723F02}"/>
              </a:ext>
            </a:extLst>
          </p:cNvPr>
          <p:cNvPicPr preferRelativeResize="0"/>
          <p:nvPr/>
        </p:nvPicPr>
        <p:blipFill>
          <a:blip r:embed="rId3">
            <a:alphaModFix/>
          </a:blip>
          <a:srcRect l="-321" t="-341" r="62" b="-186"/>
          <a:stretch/>
        </p:blipFill>
        <p:spPr>
          <a:xfrm>
            <a:off x="-32656" y="-81645"/>
            <a:ext cx="12223138" cy="6955971"/>
          </a:xfrm>
          <a:prstGeom prst="rect">
            <a:avLst/>
          </a:prstGeom>
          <a:noFill/>
          <a:ln>
            <a:noFill/>
          </a:ln>
        </p:spPr>
      </p:pic>
      <p:sp>
        <p:nvSpPr>
          <p:cNvPr id="13" name="Content Placeholder 2">
            <a:extLst>
              <a:ext uri="{FF2B5EF4-FFF2-40B4-BE49-F238E27FC236}">
                <a16:creationId xmlns:a16="http://schemas.microsoft.com/office/drawing/2014/main" id="{3317EE59-06ED-DD62-F3B8-1B9DA4047FD2}"/>
              </a:ext>
            </a:extLst>
          </p:cNvPr>
          <p:cNvSpPr txBox="1">
            <a:spLocks/>
          </p:cNvSpPr>
          <p:nvPr/>
        </p:nvSpPr>
        <p:spPr>
          <a:xfrm>
            <a:off x="540158" y="3775165"/>
            <a:ext cx="3888151" cy="248194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t>Agenda:</a:t>
            </a:r>
          </a:p>
          <a:p>
            <a:r>
              <a:rPr lang="en-US" sz="2000" dirty="0">
                <a:highlight>
                  <a:srgbClr val="FFFF00"/>
                </a:highlight>
              </a:rPr>
              <a:t>Introduction to SDBOR Scholarship Portal</a:t>
            </a:r>
          </a:p>
          <a:p>
            <a:r>
              <a:rPr lang="en-US" sz="2000" dirty="0">
                <a:solidFill>
                  <a:schemeClr val="bg2">
                    <a:lumMod val="90000"/>
                  </a:schemeClr>
                </a:solidFill>
              </a:rPr>
              <a:t>Portal login information</a:t>
            </a:r>
          </a:p>
          <a:p>
            <a:r>
              <a:rPr lang="en-US" sz="2000" dirty="0">
                <a:solidFill>
                  <a:schemeClr val="bg2">
                    <a:lumMod val="90000"/>
                  </a:schemeClr>
                </a:solidFill>
              </a:rPr>
              <a:t>Available applications</a:t>
            </a:r>
          </a:p>
          <a:p>
            <a:r>
              <a:rPr lang="en-US" sz="2000" dirty="0">
                <a:solidFill>
                  <a:schemeClr val="bg2">
                    <a:lumMod val="90000"/>
                  </a:schemeClr>
                </a:solidFill>
              </a:rPr>
              <a:t>Scholarship deadlines</a:t>
            </a:r>
          </a:p>
        </p:txBody>
      </p:sp>
      <p:pic>
        <p:nvPicPr>
          <p:cNvPr id="3" name="Picture 2">
            <a:extLst>
              <a:ext uri="{FF2B5EF4-FFF2-40B4-BE49-F238E27FC236}">
                <a16:creationId xmlns:a16="http://schemas.microsoft.com/office/drawing/2014/main" id="{E27567E3-3DBA-B744-739A-929F5DA00BB2}"/>
              </a:ext>
            </a:extLst>
          </p:cNvPr>
          <p:cNvPicPr>
            <a:picLocks noChangeAspect="1"/>
          </p:cNvPicPr>
          <p:nvPr/>
        </p:nvPicPr>
        <p:blipFill>
          <a:blip r:embed="rId4"/>
          <a:stretch>
            <a:fillRect/>
          </a:stretch>
        </p:blipFill>
        <p:spPr>
          <a:xfrm>
            <a:off x="226297" y="300445"/>
            <a:ext cx="5776632" cy="625710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764BC7FF-3D19-2929-98D5-63BD6B95A9B7}"/>
              </a:ext>
            </a:extLst>
          </p:cNvPr>
          <p:cNvPicPr>
            <a:picLocks noChangeAspect="1"/>
          </p:cNvPicPr>
          <p:nvPr/>
        </p:nvPicPr>
        <p:blipFill>
          <a:blip r:embed="rId5"/>
          <a:stretch>
            <a:fillRect/>
          </a:stretch>
        </p:blipFill>
        <p:spPr>
          <a:xfrm>
            <a:off x="6316790" y="300445"/>
            <a:ext cx="5549245" cy="6257109"/>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17" name="Oval 16">
            <a:extLst>
              <a:ext uri="{FF2B5EF4-FFF2-40B4-BE49-F238E27FC236}">
                <a16:creationId xmlns:a16="http://schemas.microsoft.com/office/drawing/2014/main" id="{F436F421-2DE8-3847-5DC3-2C0892B44E1B}"/>
              </a:ext>
            </a:extLst>
          </p:cNvPr>
          <p:cNvSpPr/>
          <p:nvPr/>
        </p:nvSpPr>
        <p:spPr>
          <a:xfrm>
            <a:off x="431074" y="2272937"/>
            <a:ext cx="2011680" cy="927463"/>
          </a:xfrm>
          <a:prstGeom prst="ellipse">
            <a:avLst/>
          </a:prstGeom>
          <a:no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B4B64407-604A-73AE-27B4-9A5B87BA2B93}"/>
              </a:ext>
            </a:extLst>
          </p:cNvPr>
          <p:cNvCxnSpPr>
            <a:cxnSpLocks/>
          </p:cNvCxnSpPr>
          <p:nvPr/>
        </p:nvCxnSpPr>
        <p:spPr>
          <a:xfrm flipV="1">
            <a:off x="2431868" y="1972492"/>
            <a:ext cx="4326641" cy="653142"/>
          </a:xfrm>
          <a:prstGeom prst="straightConnector1">
            <a:avLst/>
          </a:prstGeom>
          <a:ln w="44450">
            <a:solidFill>
              <a:schemeClr val="accent2">
                <a:lumMod val="50000"/>
              </a:schemeClr>
            </a:solidFill>
            <a:headEnd w="lg" len="lg"/>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6820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18158</TotalTime>
  <Words>3701</Words>
  <Application>Microsoft Office PowerPoint</Application>
  <PresentationFormat>Widescreen</PresentationFormat>
  <Paragraphs>387</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Aptos</vt:lpstr>
      <vt:lpstr>Aptos Display</vt:lpstr>
      <vt:lpstr>Arial</vt:lpstr>
      <vt:lpstr>Courier New</vt:lpstr>
      <vt:lpstr>Inter</vt:lpstr>
      <vt:lpstr>Poppins</vt:lpstr>
      <vt:lpstr>Symbol</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IS SDOS A COMPETITIVE SCHOLARSHIP?</vt:lpstr>
      <vt:lpstr>WHAT DOES AN SDOS AWARDEE RECEIVE? CODIFIED LAW 13-55-33 | SOUTH DAKOTA LEGISLATURE </vt:lpstr>
      <vt:lpstr>SCHOLARSHIP INFORMATION</vt:lpstr>
      <vt:lpstr>PowerPoint Presentation</vt:lpstr>
      <vt:lpstr>WHAT ARE THE INITIAL ELIGIBILITY REQUIREMENTS OF SDOS? Codified Law 13-55-31 | South Dakota Legislature</vt:lpstr>
      <vt:lpstr>RESIDENCY Codified Law 13-55-31 | South Dakota Legislature </vt:lpstr>
      <vt:lpstr>PARTICIPATING SCHOOLS</vt:lpstr>
      <vt:lpstr>ENROLLMENT WINDOW Codified Law 13-55-31 | South Dakota Legislature </vt:lpstr>
      <vt:lpstr>ACT Codified Law 13-55-31 | South Dakota Legislature</vt:lpstr>
      <vt:lpstr>Current Sophomores, Freshman, and incoming (2027 graduates)</vt:lpstr>
      <vt:lpstr>Current Sophomores, Freshman, and incoming (2027 graduates)</vt:lpstr>
      <vt:lpstr>CLASS OF 2026   </vt:lpstr>
      <vt:lpstr>CLASS OF 2027 AND BEYOND</vt:lpstr>
      <vt:lpstr>SUBCATEGORY EXAMPLE</vt:lpstr>
      <vt:lpstr>GRADE BELOW A “C” – REPEATING COURSES</vt:lpstr>
      <vt:lpstr>Where to apply: Students apply for the SDOS through the SDBOR Scholarship Portal at sdbor.edu/scholarships.  </vt:lpstr>
      <vt:lpstr>SDBOR SCHOLARSHIP PORTAL &amp; LOGIN PAGE sdbor.edu/scholarships</vt:lpstr>
      <vt:lpstr>NAVIGATING TO THE SDOS APPLICATION</vt:lpstr>
      <vt:lpstr>EVALUATION PROCESS</vt:lpstr>
      <vt:lpstr>SDBOR SCHOLARSHIP - 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Dyk, Rhea</dc:creator>
  <cp:lastModifiedBy>Weisgram, Molly</cp:lastModifiedBy>
  <cp:revision>50</cp:revision>
  <dcterms:created xsi:type="dcterms:W3CDTF">2025-04-04T12:41:15Z</dcterms:created>
  <dcterms:modified xsi:type="dcterms:W3CDTF">2025-08-21T21:00:28Z</dcterms:modified>
</cp:coreProperties>
</file>